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3CF8D1-DDEA-40B7-AF4F-F98BE11594F9}" type="datetimeFigureOut">
              <a:rPr lang="en-US" smtClean="0"/>
              <a:t>9/9/2011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447397-8198-4E34-87E6-F73969AF5EF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TextEdit="1"/>
          </p:cNvSpPr>
          <p:nvPr>
            <p:ph type="sldImg"/>
          </p:nvPr>
        </p:nvSpPr>
        <p:spPr bwMode="auto">
          <a:noFill/>
          <a:ln>
            <a:solidFill>
              <a:srgbClr val="000000"/>
            </a:solidFill>
            <a:miter lim="800000"/>
            <a:headEnd/>
            <a:tailEnd/>
          </a:ln>
        </p:spPr>
      </p:sp>
      <p:sp>
        <p:nvSpPr>
          <p:cNvPr id="167939" name="Rectangle 3"/>
          <p:cNvSpPr>
            <a:spLocks noGrp="1"/>
          </p:cNvSpPr>
          <p:nvPr>
            <p:ph type="body" idx="1"/>
          </p:nvPr>
        </p:nvSpPr>
        <p:spPr bwMode="auto">
          <a:noFill/>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TextEdit="1"/>
          </p:cNvSpPr>
          <p:nvPr>
            <p:ph type="sldImg"/>
          </p:nvPr>
        </p:nvSpPr>
        <p:spPr bwMode="auto">
          <a:noFill/>
          <a:ln>
            <a:solidFill>
              <a:srgbClr val="000000"/>
            </a:solidFill>
            <a:miter lim="800000"/>
            <a:headEnd/>
            <a:tailEnd/>
          </a:ln>
        </p:spPr>
      </p:sp>
      <p:sp>
        <p:nvSpPr>
          <p:cNvPr id="177155" name="Rectangle 3"/>
          <p:cNvSpPr>
            <a:spLocks noGrp="1"/>
          </p:cNvSpPr>
          <p:nvPr>
            <p:ph type="body" idx="1"/>
          </p:nvPr>
        </p:nvSpPr>
        <p:spPr bwMode="auto">
          <a:noFill/>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TextEdit="1"/>
          </p:cNvSpPr>
          <p:nvPr>
            <p:ph type="sldImg"/>
          </p:nvPr>
        </p:nvSpPr>
        <p:spPr bwMode="auto">
          <a:noFill/>
          <a:ln>
            <a:solidFill>
              <a:srgbClr val="000000"/>
            </a:solidFill>
            <a:miter lim="800000"/>
            <a:headEnd/>
            <a:tailEnd/>
          </a:ln>
        </p:spPr>
      </p:sp>
      <p:sp>
        <p:nvSpPr>
          <p:cNvPr id="178179" name="Rectangle 3"/>
          <p:cNvSpPr>
            <a:spLocks noGrp="1"/>
          </p:cNvSpPr>
          <p:nvPr>
            <p:ph type="body" idx="1"/>
          </p:nvPr>
        </p:nvSpPr>
        <p:spPr bwMode="auto">
          <a:noFill/>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TextEdit="1"/>
          </p:cNvSpPr>
          <p:nvPr>
            <p:ph type="sldImg"/>
          </p:nvPr>
        </p:nvSpPr>
        <p:spPr bwMode="auto">
          <a:noFill/>
          <a:ln>
            <a:solidFill>
              <a:srgbClr val="000000"/>
            </a:solidFill>
            <a:miter lim="800000"/>
            <a:headEnd/>
            <a:tailEnd/>
          </a:ln>
        </p:spPr>
      </p:sp>
      <p:sp>
        <p:nvSpPr>
          <p:cNvPr id="179203" name="Rectangle 3"/>
          <p:cNvSpPr>
            <a:spLocks noGrp="1"/>
          </p:cNvSpPr>
          <p:nvPr>
            <p:ph type="body" idx="1"/>
          </p:nvPr>
        </p:nvSpPr>
        <p:spPr bwMode="auto">
          <a:noFill/>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TextEdit="1"/>
          </p:cNvSpPr>
          <p:nvPr>
            <p:ph type="sldImg"/>
          </p:nvPr>
        </p:nvSpPr>
        <p:spPr bwMode="auto">
          <a:noFill/>
          <a:ln>
            <a:solidFill>
              <a:srgbClr val="000000"/>
            </a:solidFill>
            <a:miter lim="800000"/>
            <a:headEnd/>
            <a:tailEnd/>
          </a:ln>
        </p:spPr>
      </p:sp>
      <p:sp>
        <p:nvSpPr>
          <p:cNvPr id="180227" name="Rectangle 3"/>
          <p:cNvSpPr>
            <a:spLocks noGrp="1"/>
          </p:cNvSpPr>
          <p:nvPr>
            <p:ph type="body" idx="1"/>
          </p:nvPr>
        </p:nvSpPr>
        <p:spPr bwMode="auto">
          <a:noFill/>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TextEdit="1"/>
          </p:cNvSpPr>
          <p:nvPr>
            <p:ph type="sldImg"/>
          </p:nvPr>
        </p:nvSpPr>
        <p:spPr bwMode="auto">
          <a:noFill/>
          <a:ln>
            <a:solidFill>
              <a:srgbClr val="000000"/>
            </a:solidFill>
            <a:miter lim="800000"/>
            <a:headEnd/>
            <a:tailEnd/>
          </a:ln>
        </p:spPr>
      </p:sp>
      <p:sp>
        <p:nvSpPr>
          <p:cNvPr id="181251" name="Rectangle 3"/>
          <p:cNvSpPr>
            <a:spLocks noGrp="1"/>
          </p:cNvSpPr>
          <p:nvPr>
            <p:ph type="body" idx="1"/>
          </p:nvPr>
        </p:nvSpPr>
        <p:spPr bwMode="auto">
          <a:noFill/>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TextEdit="1"/>
          </p:cNvSpPr>
          <p:nvPr>
            <p:ph type="sldImg"/>
          </p:nvPr>
        </p:nvSpPr>
        <p:spPr bwMode="auto">
          <a:noFill/>
          <a:ln>
            <a:solidFill>
              <a:srgbClr val="000000"/>
            </a:solidFill>
            <a:miter lim="800000"/>
            <a:headEnd/>
            <a:tailEnd/>
          </a:ln>
        </p:spPr>
      </p:sp>
      <p:sp>
        <p:nvSpPr>
          <p:cNvPr id="182275" name="Rectangle 3"/>
          <p:cNvSpPr>
            <a:spLocks noGrp="1"/>
          </p:cNvSpPr>
          <p:nvPr>
            <p:ph type="body" idx="1"/>
          </p:nvPr>
        </p:nvSpPr>
        <p:spPr bwMode="auto">
          <a:noFill/>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TextEdit="1"/>
          </p:cNvSpPr>
          <p:nvPr>
            <p:ph type="sldImg"/>
          </p:nvPr>
        </p:nvSpPr>
        <p:spPr bwMode="auto">
          <a:noFill/>
          <a:ln>
            <a:solidFill>
              <a:srgbClr val="000000"/>
            </a:solidFill>
            <a:miter lim="800000"/>
            <a:headEnd/>
            <a:tailEnd/>
          </a:ln>
        </p:spPr>
      </p:sp>
      <p:sp>
        <p:nvSpPr>
          <p:cNvPr id="183299" name="Rectangle 3"/>
          <p:cNvSpPr>
            <a:spLocks noGrp="1"/>
          </p:cNvSpPr>
          <p:nvPr>
            <p:ph type="body" idx="1"/>
          </p:nvPr>
        </p:nvSpPr>
        <p:spPr bwMode="auto">
          <a:noFill/>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TextEdit="1"/>
          </p:cNvSpPr>
          <p:nvPr>
            <p:ph type="sldImg"/>
          </p:nvPr>
        </p:nvSpPr>
        <p:spPr bwMode="auto">
          <a:noFill/>
          <a:ln>
            <a:solidFill>
              <a:srgbClr val="000000"/>
            </a:solidFill>
            <a:miter lim="800000"/>
            <a:headEnd/>
            <a:tailEnd/>
          </a:ln>
        </p:spPr>
      </p:sp>
      <p:sp>
        <p:nvSpPr>
          <p:cNvPr id="184323" name="Rectangle 3"/>
          <p:cNvSpPr>
            <a:spLocks noGrp="1"/>
          </p:cNvSpPr>
          <p:nvPr>
            <p:ph type="body" idx="1"/>
          </p:nvPr>
        </p:nvSpPr>
        <p:spPr bwMode="auto">
          <a:noFill/>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TextEdit="1"/>
          </p:cNvSpPr>
          <p:nvPr>
            <p:ph type="sldImg"/>
          </p:nvPr>
        </p:nvSpPr>
        <p:spPr bwMode="auto">
          <a:noFill/>
          <a:ln>
            <a:solidFill>
              <a:srgbClr val="000000"/>
            </a:solidFill>
            <a:miter lim="800000"/>
            <a:headEnd/>
            <a:tailEnd/>
          </a:ln>
        </p:spPr>
      </p:sp>
      <p:sp>
        <p:nvSpPr>
          <p:cNvPr id="185347" name="Rectangle 3"/>
          <p:cNvSpPr>
            <a:spLocks noGrp="1"/>
          </p:cNvSpPr>
          <p:nvPr>
            <p:ph type="body" idx="1"/>
          </p:nvPr>
        </p:nvSpPr>
        <p:spPr bwMode="auto">
          <a:noFill/>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TextEdit="1"/>
          </p:cNvSpPr>
          <p:nvPr>
            <p:ph type="sldImg"/>
          </p:nvPr>
        </p:nvSpPr>
        <p:spPr bwMode="auto">
          <a:noFill/>
          <a:ln>
            <a:solidFill>
              <a:srgbClr val="000000"/>
            </a:solidFill>
            <a:miter lim="800000"/>
            <a:headEnd/>
            <a:tailEnd/>
          </a:ln>
        </p:spPr>
      </p:sp>
      <p:sp>
        <p:nvSpPr>
          <p:cNvPr id="186371" name="Rectangle 3"/>
          <p:cNvSpPr>
            <a:spLocks noGrp="1"/>
          </p:cNvSpPr>
          <p:nvPr>
            <p:ph type="body" idx="1"/>
          </p:nvPr>
        </p:nvSpPr>
        <p:spPr bwMode="auto">
          <a:noFill/>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TextEdit="1"/>
          </p:cNvSpPr>
          <p:nvPr>
            <p:ph type="sldImg"/>
          </p:nvPr>
        </p:nvSpPr>
        <p:spPr bwMode="auto">
          <a:noFill/>
          <a:ln>
            <a:solidFill>
              <a:srgbClr val="000000"/>
            </a:solidFill>
            <a:miter lim="800000"/>
            <a:headEnd/>
            <a:tailEnd/>
          </a:ln>
        </p:spPr>
      </p:sp>
      <p:sp>
        <p:nvSpPr>
          <p:cNvPr id="168963" name="Rectangle 3"/>
          <p:cNvSpPr>
            <a:spLocks noGrp="1"/>
          </p:cNvSpPr>
          <p:nvPr>
            <p:ph type="body" idx="1"/>
          </p:nvPr>
        </p:nvSpPr>
        <p:spPr bwMode="auto">
          <a:noFill/>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TextEdit="1"/>
          </p:cNvSpPr>
          <p:nvPr>
            <p:ph type="sldImg"/>
          </p:nvPr>
        </p:nvSpPr>
        <p:spPr bwMode="auto">
          <a:noFill/>
          <a:ln>
            <a:solidFill>
              <a:srgbClr val="000000"/>
            </a:solidFill>
            <a:miter lim="800000"/>
            <a:headEnd/>
            <a:tailEnd/>
          </a:ln>
        </p:spPr>
      </p:sp>
      <p:sp>
        <p:nvSpPr>
          <p:cNvPr id="187395" name="Rectangle 3"/>
          <p:cNvSpPr>
            <a:spLocks noGrp="1"/>
          </p:cNvSpPr>
          <p:nvPr>
            <p:ph type="body" idx="1"/>
          </p:nvPr>
        </p:nvSpPr>
        <p:spPr bwMode="auto">
          <a:noFill/>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TextEdit="1"/>
          </p:cNvSpPr>
          <p:nvPr>
            <p:ph type="sldImg"/>
          </p:nvPr>
        </p:nvSpPr>
        <p:spPr bwMode="auto">
          <a:noFill/>
          <a:ln>
            <a:solidFill>
              <a:srgbClr val="000000"/>
            </a:solidFill>
            <a:miter lim="800000"/>
            <a:headEnd/>
            <a:tailEnd/>
          </a:ln>
        </p:spPr>
      </p:sp>
      <p:sp>
        <p:nvSpPr>
          <p:cNvPr id="188419" name="Rectangle 3"/>
          <p:cNvSpPr>
            <a:spLocks noGrp="1"/>
          </p:cNvSpPr>
          <p:nvPr>
            <p:ph type="body" idx="1"/>
          </p:nvPr>
        </p:nvSpPr>
        <p:spPr bwMode="auto">
          <a:noFill/>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TextEdit="1"/>
          </p:cNvSpPr>
          <p:nvPr>
            <p:ph type="sldImg"/>
          </p:nvPr>
        </p:nvSpPr>
        <p:spPr bwMode="auto">
          <a:noFill/>
          <a:ln>
            <a:solidFill>
              <a:srgbClr val="000000"/>
            </a:solidFill>
            <a:miter lim="800000"/>
            <a:headEnd/>
            <a:tailEnd/>
          </a:ln>
        </p:spPr>
      </p:sp>
      <p:sp>
        <p:nvSpPr>
          <p:cNvPr id="189443" name="Rectangle 3"/>
          <p:cNvSpPr>
            <a:spLocks noGrp="1"/>
          </p:cNvSpPr>
          <p:nvPr>
            <p:ph type="body" idx="1"/>
          </p:nvPr>
        </p:nvSpPr>
        <p:spPr bwMode="auto">
          <a:noFill/>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TextEdit="1"/>
          </p:cNvSpPr>
          <p:nvPr>
            <p:ph type="sldImg"/>
          </p:nvPr>
        </p:nvSpPr>
        <p:spPr bwMode="auto">
          <a:noFill/>
          <a:ln>
            <a:solidFill>
              <a:srgbClr val="000000"/>
            </a:solidFill>
            <a:miter lim="800000"/>
            <a:headEnd/>
            <a:tailEnd/>
          </a:ln>
        </p:spPr>
      </p:sp>
      <p:sp>
        <p:nvSpPr>
          <p:cNvPr id="190467" name="Rectangle 3"/>
          <p:cNvSpPr>
            <a:spLocks noGrp="1"/>
          </p:cNvSpPr>
          <p:nvPr>
            <p:ph type="body" idx="1"/>
          </p:nvPr>
        </p:nvSpPr>
        <p:spPr bwMode="auto">
          <a:noFill/>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TextEdit="1"/>
          </p:cNvSpPr>
          <p:nvPr>
            <p:ph type="sldImg"/>
          </p:nvPr>
        </p:nvSpPr>
        <p:spPr bwMode="auto">
          <a:noFill/>
          <a:ln>
            <a:solidFill>
              <a:srgbClr val="000000"/>
            </a:solidFill>
            <a:miter lim="800000"/>
            <a:headEnd/>
            <a:tailEnd/>
          </a:ln>
        </p:spPr>
      </p:sp>
      <p:sp>
        <p:nvSpPr>
          <p:cNvPr id="191491" name="Rectangle 3"/>
          <p:cNvSpPr>
            <a:spLocks noGrp="1"/>
          </p:cNvSpPr>
          <p:nvPr>
            <p:ph type="body" idx="1"/>
          </p:nvPr>
        </p:nvSpPr>
        <p:spPr bwMode="auto">
          <a:noFill/>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xfrm>
            <a:off x="927621" y="686421"/>
            <a:ext cx="5004357" cy="3427722"/>
          </a:xfrm>
          <a:noFill/>
          <a:ln>
            <a:solidFill>
              <a:srgbClr val="000000"/>
            </a:solidFill>
            <a:miter lim="800000"/>
            <a:headEnd/>
            <a:tailEnd/>
          </a:ln>
        </p:spPr>
      </p:sp>
      <p:sp>
        <p:nvSpPr>
          <p:cNvPr id="192515" name="Notes Placeholder 2"/>
          <p:cNvSpPr>
            <a:spLocks noGrp="1"/>
          </p:cNvSpPr>
          <p:nvPr>
            <p:ph type="body" idx="1"/>
          </p:nvPr>
        </p:nvSpPr>
        <p:spPr bwMode="auto">
          <a:noFill/>
        </p:spPr>
        <p:txBody>
          <a:bodyPr/>
          <a:lstStyle/>
          <a:p>
            <a:pPr>
              <a:spcBef>
                <a:spcPct val="0"/>
              </a:spcBef>
            </a:pPr>
            <a:r>
              <a:rPr lang="en-US" smtClean="0"/>
              <a:t>Jim Crow laws required African Americans and whites to be separated in most public places, such as schools.   Later had to ride in the back of buses, sit in separate sections of restaurants and theaters, and even had separate public restrooms and water fountains.  </a:t>
            </a:r>
          </a:p>
        </p:txBody>
      </p:sp>
      <p:sp>
        <p:nvSpPr>
          <p:cNvPr id="192516" name="Slide Number Placeholder 3"/>
          <p:cNvSpPr txBox="1">
            <a:spLocks noGrp="1"/>
          </p:cNvSpPr>
          <p:nvPr/>
        </p:nvSpPr>
        <p:spPr bwMode="auto">
          <a:xfrm>
            <a:off x="3884815" y="8685413"/>
            <a:ext cx="2971587" cy="457126"/>
          </a:xfrm>
          <a:prstGeom prst="rect">
            <a:avLst/>
          </a:prstGeom>
          <a:noFill/>
          <a:ln w="9525">
            <a:noFill/>
            <a:miter lim="800000"/>
            <a:headEnd/>
            <a:tailEnd/>
          </a:ln>
        </p:spPr>
        <p:txBody>
          <a:bodyPr anchor="b"/>
          <a:lstStyle/>
          <a:p>
            <a:pPr algn="r" fontAlgn="base">
              <a:spcBef>
                <a:spcPct val="0"/>
              </a:spcBef>
              <a:spcAft>
                <a:spcPct val="0"/>
              </a:spcAft>
            </a:pPr>
            <a:fld id="{32631C1E-E4BD-4D70-AB45-3FCA35109DE1}" type="slidenum">
              <a:rPr lang="en-US" sz="1200">
                <a:solidFill>
                  <a:prstClr val="black"/>
                </a:solidFill>
              </a:rPr>
              <a:pPr algn="r" fontAlgn="base">
                <a:spcBef>
                  <a:spcPct val="0"/>
                </a:spcBef>
                <a:spcAft>
                  <a:spcPct val="0"/>
                </a:spcAft>
              </a:pPr>
              <a:t>25</a:t>
            </a:fld>
            <a:endParaRPr lang="en-US" sz="120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xfrm>
            <a:off x="927621" y="686421"/>
            <a:ext cx="5004357" cy="3427722"/>
          </a:xfrm>
          <a:noFill/>
          <a:ln>
            <a:solidFill>
              <a:srgbClr val="000000"/>
            </a:solidFill>
            <a:miter lim="800000"/>
            <a:headEnd/>
            <a:tailEnd/>
          </a:ln>
        </p:spPr>
      </p:sp>
      <p:sp>
        <p:nvSpPr>
          <p:cNvPr id="193539" name="Notes Placeholder 2"/>
          <p:cNvSpPr>
            <a:spLocks noGrp="1"/>
          </p:cNvSpPr>
          <p:nvPr>
            <p:ph type="body" idx="1"/>
          </p:nvPr>
        </p:nvSpPr>
        <p:spPr bwMode="auto">
          <a:noFill/>
        </p:spPr>
        <p:txBody>
          <a:bodyPr/>
          <a:lstStyle/>
          <a:p>
            <a:pPr>
              <a:spcBef>
                <a:spcPct val="0"/>
              </a:spcBef>
            </a:pPr>
            <a:endParaRPr lang="en-US" smtClean="0"/>
          </a:p>
        </p:txBody>
      </p:sp>
      <p:sp>
        <p:nvSpPr>
          <p:cNvPr id="193540" name="Slide Number Placeholder 3"/>
          <p:cNvSpPr txBox="1">
            <a:spLocks noGrp="1"/>
          </p:cNvSpPr>
          <p:nvPr/>
        </p:nvSpPr>
        <p:spPr bwMode="auto">
          <a:xfrm>
            <a:off x="3884815" y="8685413"/>
            <a:ext cx="2971587" cy="457126"/>
          </a:xfrm>
          <a:prstGeom prst="rect">
            <a:avLst/>
          </a:prstGeom>
          <a:noFill/>
          <a:ln w="9525">
            <a:noFill/>
            <a:miter lim="800000"/>
            <a:headEnd/>
            <a:tailEnd/>
          </a:ln>
        </p:spPr>
        <p:txBody>
          <a:bodyPr anchor="b"/>
          <a:lstStyle/>
          <a:p>
            <a:pPr algn="r" fontAlgn="base">
              <a:spcBef>
                <a:spcPct val="0"/>
              </a:spcBef>
              <a:spcAft>
                <a:spcPct val="0"/>
              </a:spcAft>
            </a:pPr>
            <a:fld id="{DC4EBBDB-B3E3-4C84-879D-5B5AD1AA38C1}" type="slidenum">
              <a:rPr lang="en-US" sz="1200">
                <a:solidFill>
                  <a:prstClr val="black"/>
                </a:solidFill>
              </a:rPr>
              <a:pPr algn="r" fontAlgn="base">
                <a:spcBef>
                  <a:spcPct val="0"/>
                </a:spcBef>
                <a:spcAft>
                  <a:spcPct val="0"/>
                </a:spcAft>
              </a:pPr>
              <a:t>26</a:t>
            </a:fld>
            <a:endParaRPr lang="en-US" sz="120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xfrm>
            <a:off x="927621" y="686421"/>
            <a:ext cx="5004357" cy="3427722"/>
          </a:xfrm>
          <a:noFill/>
          <a:ln>
            <a:solidFill>
              <a:srgbClr val="000000"/>
            </a:solidFill>
            <a:miter lim="800000"/>
            <a:headEnd/>
            <a:tailEnd/>
          </a:ln>
        </p:spPr>
      </p:sp>
      <p:sp>
        <p:nvSpPr>
          <p:cNvPr id="194563" name="Notes Placeholder 2"/>
          <p:cNvSpPr>
            <a:spLocks noGrp="1"/>
          </p:cNvSpPr>
          <p:nvPr>
            <p:ph type="body" idx="1"/>
          </p:nvPr>
        </p:nvSpPr>
        <p:spPr bwMode="auto">
          <a:noFill/>
        </p:spPr>
        <p:txBody>
          <a:bodyPr/>
          <a:lstStyle/>
          <a:p>
            <a:pPr>
              <a:spcBef>
                <a:spcPct val="0"/>
              </a:spcBef>
            </a:pPr>
            <a:r>
              <a:rPr lang="en-US" smtClean="0"/>
              <a:t>Nonviolent resistance is peaceful protest of unfair laws.</a:t>
            </a:r>
          </a:p>
        </p:txBody>
      </p:sp>
      <p:sp>
        <p:nvSpPr>
          <p:cNvPr id="194564" name="Slide Number Placeholder 3"/>
          <p:cNvSpPr txBox="1">
            <a:spLocks noGrp="1"/>
          </p:cNvSpPr>
          <p:nvPr/>
        </p:nvSpPr>
        <p:spPr bwMode="auto">
          <a:xfrm>
            <a:off x="3884815" y="8685413"/>
            <a:ext cx="2971587" cy="457126"/>
          </a:xfrm>
          <a:prstGeom prst="rect">
            <a:avLst/>
          </a:prstGeom>
          <a:noFill/>
          <a:ln w="9525">
            <a:noFill/>
            <a:miter lim="800000"/>
            <a:headEnd/>
            <a:tailEnd/>
          </a:ln>
        </p:spPr>
        <p:txBody>
          <a:bodyPr anchor="b"/>
          <a:lstStyle/>
          <a:p>
            <a:pPr algn="r" fontAlgn="base">
              <a:spcBef>
                <a:spcPct val="0"/>
              </a:spcBef>
              <a:spcAft>
                <a:spcPct val="0"/>
              </a:spcAft>
            </a:pPr>
            <a:fld id="{E924500E-C515-4573-8BA8-09B87903BE66}" type="slidenum">
              <a:rPr lang="en-US" sz="1200">
                <a:solidFill>
                  <a:prstClr val="black"/>
                </a:solidFill>
              </a:rPr>
              <a:pPr algn="r" fontAlgn="base">
                <a:spcBef>
                  <a:spcPct val="0"/>
                </a:spcBef>
                <a:spcAft>
                  <a:spcPct val="0"/>
                </a:spcAft>
              </a:pPr>
              <a:t>27</a:t>
            </a:fld>
            <a:endParaRPr lang="en-US" sz="120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xfrm>
            <a:off x="927621" y="686421"/>
            <a:ext cx="5004357" cy="3427722"/>
          </a:xfrm>
          <a:noFill/>
          <a:ln>
            <a:solidFill>
              <a:srgbClr val="000000"/>
            </a:solidFill>
            <a:miter lim="800000"/>
            <a:headEnd/>
            <a:tailEnd/>
          </a:ln>
        </p:spPr>
      </p:sp>
      <p:sp>
        <p:nvSpPr>
          <p:cNvPr id="195587" name="Notes Placeholder 2"/>
          <p:cNvSpPr>
            <a:spLocks noGrp="1"/>
          </p:cNvSpPr>
          <p:nvPr>
            <p:ph type="body" idx="1"/>
          </p:nvPr>
        </p:nvSpPr>
        <p:spPr bwMode="auto">
          <a:noFill/>
        </p:spPr>
        <p:txBody>
          <a:bodyPr/>
          <a:lstStyle/>
          <a:p>
            <a:pPr>
              <a:spcBef>
                <a:spcPct val="0"/>
              </a:spcBef>
            </a:pPr>
            <a:r>
              <a:rPr lang="en-US" smtClean="0"/>
              <a:t>Most sit-ins were at lunch counters that only served whites.  </a:t>
            </a:r>
          </a:p>
          <a:p>
            <a:pPr>
              <a:spcBef>
                <a:spcPct val="0"/>
              </a:spcBef>
            </a:pPr>
            <a:endParaRPr lang="en-US" smtClean="0"/>
          </a:p>
          <a:p>
            <a:pPr>
              <a:spcBef>
                <a:spcPct val="0"/>
              </a:spcBef>
            </a:pPr>
            <a:r>
              <a:rPr lang="en-US" smtClean="0"/>
              <a:t>Freedom Riders traveled together on buses to protest segregation.</a:t>
            </a:r>
          </a:p>
        </p:txBody>
      </p:sp>
      <p:sp>
        <p:nvSpPr>
          <p:cNvPr id="195588" name="Slide Number Placeholder 3"/>
          <p:cNvSpPr txBox="1">
            <a:spLocks noGrp="1"/>
          </p:cNvSpPr>
          <p:nvPr/>
        </p:nvSpPr>
        <p:spPr bwMode="auto">
          <a:xfrm>
            <a:off x="3884815" y="8685413"/>
            <a:ext cx="2971587" cy="457126"/>
          </a:xfrm>
          <a:prstGeom prst="rect">
            <a:avLst/>
          </a:prstGeom>
          <a:noFill/>
          <a:ln w="9525">
            <a:noFill/>
            <a:miter lim="800000"/>
            <a:headEnd/>
            <a:tailEnd/>
          </a:ln>
        </p:spPr>
        <p:txBody>
          <a:bodyPr anchor="b"/>
          <a:lstStyle/>
          <a:p>
            <a:pPr algn="r" fontAlgn="base">
              <a:spcBef>
                <a:spcPct val="0"/>
              </a:spcBef>
              <a:spcAft>
                <a:spcPct val="0"/>
              </a:spcAft>
            </a:pPr>
            <a:fld id="{D5491374-3BDF-4DF2-B050-A8EE796409BE}" type="slidenum">
              <a:rPr lang="en-US" sz="1200">
                <a:solidFill>
                  <a:prstClr val="black"/>
                </a:solidFill>
              </a:rPr>
              <a:pPr algn="r" fontAlgn="base">
                <a:spcBef>
                  <a:spcPct val="0"/>
                </a:spcBef>
                <a:spcAft>
                  <a:spcPct val="0"/>
                </a:spcAft>
              </a:pPr>
              <a:t>28</a:t>
            </a:fld>
            <a:endParaRPr lang="en-US" sz="120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xfrm>
            <a:off x="927621" y="686421"/>
            <a:ext cx="5004357" cy="3427722"/>
          </a:xfrm>
          <a:noFill/>
          <a:ln>
            <a:solidFill>
              <a:srgbClr val="000000"/>
            </a:solidFill>
            <a:miter lim="800000"/>
            <a:headEnd/>
            <a:tailEnd/>
          </a:ln>
        </p:spPr>
      </p:sp>
      <p:sp>
        <p:nvSpPr>
          <p:cNvPr id="196611" name="Notes Placeholder 2"/>
          <p:cNvSpPr>
            <a:spLocks noGrp="1"/>
          </p:cNvSpPr>
          <p:nvPr>
            <p:ph type="body" idx="1"/>
          </p:nvPr>
        </p:nvSpPr>
        <p:spPr bwMode="auto">
          <a:noFill/>
        </p:spPr>
        <p:txBody>
          <a:bodyPr/>
          <a:lstStyle/>
          <a:p>
            <a:pPr>
              <a:spcBef>
                <a:spcPct val="0"/>
              </a:spcBef>
            </a:pPr>
            <a:endParaRPr lang="en-US" smtClean="0"/>
          </a:p>
        </p:txBody>
      </p:sp>
      <p:sp>
        <p:nvSpPr>
          <p:cNvPr id="196612" name="Slide Number Placeholder 3"/>
          <p:cNvSpPr txBox="1">
            <a:spLocks noGrp="1"/>
          </p:cNvSpPr>
          <p:nvPr/>
        </p:nvSpPr>
        <p:spPr bwMode="auto">
          <a:xfrm>
            <a:off x="3884815" y="8685413"/>
            <a:ext cx="2971587" cy="457126"/>
          </a:xfrm>
          <a:prstGeom prst="rect">
            <a:avLst/>
          </a:prstGeom>
          <a:noFill/>
          <a:ln w="9525">
            <a:noFill/>
            <a:miter lim="800000"/>
            <a:headEnd/>
            <a:tailEnd/>
          </a:ln>
        </p:spPr>
        <p:txBody>
          <a:bodyPr anchor="b"/>
          <a:lstStyle/>
          <a:p>
            <a:pPr algn="r" fontAlgn="base">
              <a:spcBef>
                <a:spcPct val="0"/>
              </a:spcBef>
              <a:spcAft>
                <a:spcPct val="0"/>
              </a:spcAft>
            </a:pPr>
            <a:fld id="{47BF3C97-B4CB-4836-B582-1C483506E79F}" type="slidenum">
              <a:rPr lang="en-US" sz="1200">
                <a:solidFill>
                  <a:prstClr val="black"/>
                </a:solidFill>
              </a:rPr>
              <a:pPr algn="r" fontAlgn="base">
                <a:spcBef>
                  <a:spcPct val="0"/>
                </a:spcBef>
                <a:spcAft>
                  <a:spcPct val="0"/>
                </a:spcAft>
              </a:pPr>
              <a:t>29</a:t>
            </a:fld>
            <a:endParaRPr lang="en-US" sz="12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TextEdit="1"/>
          </p:cNvSpPr>
          <p:nvPr>
            <p:ph type="sldImg"/>
          </p:nvPr>
        </p:nvSpPr>
        <p:spPr bwMode="auto">
          <a:noFill/>
          <a:ln>
            <a:solidFill>
              <a:srgbClr val="000000"/>
            </a:solidFill>
            <a:miter lim="800000"/>
            <a:headEnd/>
            <a:tailEnd/>
          </a:ln>
        </p:spPr>
      </p:sp>
      <p:sp>
        <p:nvSpPr>
          <p:cNvPr id="169987" name="Rectangle 3"/>
          <p:cNvSpPr>
            <a:spLocks noGrp="1"/>
          </p:cNvSpPr>
          <p:nvPr>
            <p:ph type="body" idx="1"/>
          </p:nvPr>
        </p:nvSpPr>
        <p:spPr bwMode="auto">
          <a:noFill/>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xfrm>
            <a:off x="927621" y="686421"/>
            <a:ext cx="5004357" cy="3427722"/>
          </a:xfrm>
          <a:noFill/>
          <a:ln>
            <a:solidFill>
              <a:srgbClr val="000000"/>
            </a:solidFill>
            <a:miter lim="800000"/>
            <a:headEnd/>
            <a:tailEnd/>
          </a:ln>
        </p:spPr>
      </p:sp>
      <p:sp>
        <p:nvSpPr>
          <p:cNvPr id="197635" name="Notes Placeholder 2"/>
          <p:cNvSpPr>
            <a:spLocks noGrp="1"/>
          </p:cNvSpPr>
          <p:nvPr>
            <p:ph type="body" idx="1"/>
          </p:nvPr>
        </p:nvSpPr>
        <p:spPr bwMode="auto">
          <a:noFill/>
        </p:spPr>
        <p:txBody>
          <a:bodyPr/>
          <a:lstStyle/>
          <a:p>
            <a:pPr>
              <a:spcBef>
                <a:spcPct val="0"/>
              </a:spcBef>
            </a:pPr>
            <a:endParaRPr lang="en-US" smtClean="0"/>
          </a:p>
        </p:txBody>
      </p:sp>
      <p:sp>
        <p:nvSpPr>
          <p:cNvPr id="197636" name="Slide Number Placeholder 3"/>
          <p:cNvSpPr txBox="1">
            <a:spLocks noGrp="1"/>
          </p:cNvSpPr>
          <p:nvPr/>
        </p:nvSpPr>
        <p:spPr bwMode="auto">
          <a:xfrm>
            <a:off x="3884815" y="8685413"/>
            <a:ext cx="2971587" cy="457126"/>
          </a:xfrm>
          <a:prstGeom prst="rect">
            <a:avLst/>
          </a:prstGeom>
          <a:noFill/>
          <a:ln w="9525">
            <a:noFill/>
            <a:miter lim="800000"/>
            <a:headEnd/>
            <a:tailEnd/>
          </a:ln>
        </p:spPr>
        <p:txBody>
          <a:bodyPr anchor="b"/>
          <a:lstStyle/>
          <a:p>
            <a:pPr algn="r" fontAlgn="base">
              <a:spcBef>
                <a:spcPct val="0"/>
              </a:spcBef>
              <a:spcAft>
                <a:spcPct val="0"/>
              </a:spcAft>
            </a:pPr>
            <a:fld id="{DB921B36-F6AF-4E82-96C9-7E286E98FE53}" type="slidenum">
              <a:rPr lang="en-US" sz="1200">
                <a:solidFill>
                  <a:prstClr val="black"/>
                </a:solidFill>
              </a:rPr>
              <a:pPr algn="r" fontAlgn="base">
                <a:spcBef>
                  <a:spcPct val="0"/>
                </a:spcBef>
                <a:spcAft>
                  <a:spcPct val="0"/>
                </a:spcAft>
              </a:pPr>
              <a:t>30</a:t>
            </a:fld>
            <a:endParaRPr lang="en-US" sz="120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TextEdit="1"/>
          </p:cNvSpPr>
          <p:nvPr>
            <p:ph type="sldImg"/>
          </p:nvPr>
        </p:nvSpPr>
        <p:spPr bwMode="auto">
          <a:noFill/>
          <a:ln>
            <a:solidFill>
              <a:srgbClr val="000000"/>
            </a:solidFill>
            <a:miter lim="800000"/>
            <a:headEnd/>
            <a:tailEnd/>
          </a:ln>
        </p:spPr>
      </p:sp>
      <p:sp>
        <p:nvSpPr>
          <p:cNvPr id="171011" name="Rectangle 3"/>
          <p:cNvSpPr>
            <a:spLocks noGrp="1"/>
          </p:cNvSpPr>
          <p:nvPr>
            <p:ph type="body" idx="1"/>
          </p:nvPr>
        </p:nvSpPr>
        <p:spPr bwMode="auto">
          <a:noFill/>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TextEdit="1"/>
          </p:cNvSpPr>
          <p:nvPr>
            <p:ph type="sldImg"/>
          </p:nvPr>
        </p:nvSpPr>
        <p:spPr bwMode="auto">
          <a:noFill/>
          <a:ln>
            <a:solidFill>
              <a:srgbClr val="000000"/>
            </a:solidFill>
            <a:miter lim="800000"/>
            <a:headEnd/>
            <a:tailEnd/>
          </a:ln>
        </p:spPr>
      </p:sp>
      <p:sp>
        <p:nvSpPr>
          <p:cNvPr id="172035" name="Rectangle 3"/>
          <p:cNvSpPr>
            <a:spLocks noGrp="1"/>
          </p:cNvSpPr>
          <p:nvPr>
            <p:ph type="body" idx="1"/>
          </p:nvPr>
        </p:nvSpPr>
        <p:spPr bwMode="auto">
          <a:noFill/>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TextEdit="1"/>
          </p:cNvSpPr>
          <p:nvPr>
            <p:ph type="sldImg"/>
          </p:nvPr>
        </p:nvSpPr>
        <p:spPr bwMode="auto">
          <a:noFill/>
          <a:ln>
            <a:solidFill>
              <a:srgbClr val="000000"/>
            </a:solidFill>
            <a:miter lim="800000"/>
            <a:headEnd/>
            <a:tailEnd/>
          </a:ln>
        </p:spPr>
      </p:sp>
      <p:sp>
        <p:nvSpPr>
          <p:cNvPr id="173059" name="Rectangle 3"/>
          <p:cNvSpPr>
            <a:spLocks noGrp="1"/>
          </p:cNvSpPr>
          <p:nvPr>
            <p:ph type="body" idx="1"/>
          </p:nvPr>
        </p:nvSpPr>
        <p:spPr bwMode="auto">
          <a:noFill/>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TextEdit="1"/>
          </p:cNvSpPr>
          <p:nvPr>
            <p:ph type="sldImg"/>
          </p:nvPr>
        </p:nvSpPr>
        <p:spPr bwMode="auto">
          <a:noFill/>
          <a:ln>
            <a:solidFill>
              <a:srgbClr val="000000"/>
            </a:solidFill>
            <a:miter lim="800000"/>
            <a:headEnd/>
            <a:tailEnd/>
          </a:ln>
        </p:spPr>
      </p:sp>
      <p:sp>
        <p:nvSpPr>
          <p:cNvPr id="174083" name="Rectangle 3"/>
          <p:cNvSpPr>
            <a:spLocks noGrp="1"/>
          </p:cNvSpPr>
          <p:nvPr>
            <p:ph type="body" idx="1"/>
          </p:nvPr>
        </p:nvSpPr>
        <p:spPr bwMode="auto">
          <a:noFill/>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TextEdit="1"/>
          </p:cNvSpPr>
          <p:nvPr>
            <p:ph type="sldImg"/>
          </p:nvPr>
        </p:nvSpPr>
        <p:spPr bwMode="auto">
          <a:noFill/>
          <a:ln>
            <a:solidFill>
              <a:srgbClr val="000000"/>
            </a:solidFill>
            <a:miter lim="800000"/>
            <a:headEnd/>
            <a:tailEnd/>
          </a:ln>
        </p:spPr>
      </p:sp>
      <p:sp>
        <p:nvSpPr>
          <p:cNvPr id="175107" name="Rectangle 3"/>
          <p:cNvSpPr>
            <a:spLocks noGrp="1"/>
          </p:cNvSpPr>
          <p:nvPr>
            <p:ph type="body" idx="1"/>
          </p:nvPr>
        </p:nvSpPr>
        <p:spPr bwMode="auto">
          <a:noFill/>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TextEdit="1"/>
          </p:cNvSpPr>
          <p:nvPr>
            <p:ph type="sldImg"/>
          </p:nvPr>
        </p:nvSpPr>
        <p:spPr bwMode="auto">
          <a:noFill/>
          <a:ln>
            <a:solidFill>
              <a:srgbClr val="000000"/>
            </a:solidFill>
            <a:miter lim="800000"/>
            <a:headEnd/>
            <a:tailEnd/>
          </a:ln>
        </p:spPr>
      </p:sp>
      <p:sp>
        <p:nvSpPr>
          <p:cNvPr id="176131" name="Rectangle 3"/>
          <p:cNvSpPr>
            <a:spLocks noGrp="1"/>
          </p:cNvSpPr>
          <p:nvPr>
            <p:ph type="body" idx="1"/>
          </p:nvPr>
        </p:nvSpPr>
        <p:spPr bwMode="auto">
          <a:noFill/>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000">
              <a:solidFill>
                <a:prstClr val="white"/>
              </a:solidFill>
            </a:endParaRPr>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eaLnBrk="0" fontAlgn="base" hangingPunct="0">
              <a:spcBef>
                <a:spcPct val="0"/>
              </a:spcBef>
              <a:spcAft>
                <a:spcPct val="0"/>
              </a:spcAft>
              <a:defRPr/>
            </a:pPr>
            <a:endParaRPr lang="en-US" sz="2000">
              <a:solidFill>
                <a:prstClr val="black"/>
              </a:solidFill>
              <a:latin typeface="Arial" charset="0"/>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endParaRPr/>
          </a:p>
        </p:txBody>
      </p:sp>
      <p:sp>
        <p:nvSpPr>
          <p:cNvPr id="7" name="Footer Placeholder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a:p>
        </p:txBody>
      </p:sp>
      <p:sp>
        <p:nvSpPr>
          <p:cNvPr id="8" name="Slide Number Placeholder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C9D96798-6940-40B7-8314-9E25199C250B}" type="slidenum">
              <a:rPr/>
              <a:pPr>
                <a:defRPr/>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endParaRPr lang="en-US">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02517054-1A23-4E6B-83FF-AAAA7377229B}"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endParaRPr lang="en-US">
              <a:solidFill>
                <a:srgbClr val="B13F9A"/>
              </a:solidFill>
            </a:endParaRPr>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endParaRPr lang="en-US">
              <a:solidFill>
                <a:srgbClr val="B13F9A"/>
              </a:solidFill>
            </a:endParaRPr>
          </a:p>
        </p:txBody>
      </p:sp>
      <p:sp>
        <p:nvSpPr>
          <p:cNvPr id="6" name="Slide Number Placeholder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BD6227E0-6032-483E-9568-6292A2C817FD}"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endParaRPr lang="en-US">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6CA034B8-51C2-4D77-A951-12D644DDA740}"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endParaRPr lang="en-US">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28DF692A-C5E8-477A-8704-7205F1695618}"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endParaRPr lang="en-US">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F1117346-5F1B-43B5-90B9-2F57EE345E22}"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endParaRPr lang="en-US">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A8D9C4EF-84D4-4A93-B9C2-8CA50A225511}"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endParaRPr lang="en-US">
              <a:solidFill>
                <a:srgbClr val="B13F9A"/>
              </a:solidFill>
            </a:endParaRPr>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n-US">
              <a:solidFill>
                <a:srgbClr val="B13F9A"/>
              </a:solidFill>
            </a:endParaRPr>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73CFDEFF-C5D5-4A5F-9F37-97A4E07CB51F}" type="slidenum">
              <a:rPr lang="en-US">
                <a:solidFill>
                  <a:srgbClr val="B13F9A"/>
                </a:solidFill>
              </a:rPr>
              <a:pPr>
                <a:defRPr/>
              </a:pPr>
              <a:t>‹#›</a:t>
            </a:fld>
            <a:endParaRPr lang="en-US">
              <a:solidFill>
                <a:srgbClr val="B13F9A"/>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endParaRPr lang="en-US">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6CF7619A-8725-4908-95EC-F1CF1360FBCA}"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endParaRPr lang="en-US">
              <a:solidFill>
                <a:srgbClr val="B13F9A"/>
              </a:solidFill>
            </a:endParaRPr>
          </a:p>
        </p:txBody>
      </p:sp>
      <p:sp>
        <p:nvSpPr>
          <p:cNvPr id="8"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9" name="Slide Number Placeholder 15"/>
          <p:cNvSpPr>
            <a:spLocks noGrp="1"/>
          </p:cNvSpPr>
          <p:nvPr>
            <p:ph type="sldNum" sz="quarter" idx="12"/>
          </p:nvPr>
        </p:nvSpPr>
        <p:spPr/>
        <p:txBody>
          <a:bodyPr/>
          <a:lstStyle>
            <a:lvl1pPr>
              <a:defRPr/>
            </a:lvl1pPr>
          </a:lstStyle>
          <a:p>
            <a:pPr>
              <a:defRPr/>
            </a:pPr>
            <a:fld id="{554389B1-4E33-4F0A-9105-AA5CB627A03F}"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endParaRPr lang="en-US">
              <a:solidFill>
                <a:srgbClr val="B13F9A"/>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5" name="Slide Number Placeholder 15"/>
          <p:cNvSpPr>
            <a:spLocks noGrp="1"/>
          </p:cNvSpPr>
          <p:nvPr>
            <p:ph type="sldNum" sz="quarter" idx="12"/>
          </p:nvPr>
        </p:nvSpPr>
        <p:spPr/>
        <p:txBody>
          <a:bodyPr/>
          <a:lstStyle>
            <a:lvl1pPr>
              <a:defRPr/>
            </a:lvl1pPr>
          </a:lstStyle>
          <a:p>
            <a:pPr>
              <a:defRPr/>
            </a:pPr>
            <a:fld id="{57280047-E9D4-459D-B112-8AFAD9CD6889}"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endParaRPr lang="en-US">
              <a:solidFill>
                <a:srgbClr val="B13F9A"/>
              </a:solidFill>
            </a:endParaRPr>
          </a:p>
        </p:txBody>
      </p:sp>
      <p:sp>
        <p:nvSpPr>
          <p:cNvPr id="3"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4" name="Slide Number Placeholder 15"/>
          <p:cNvSpPr>
            <a:spLocks noGrp="1"/>
          </p:cNvSpPr>
          <p:nvPr>
            <p:ph type="sldNum" sz="quarter" idx="12"/>
          </p:nvPr>
        </p:nvSpPr>
        <p:spPr/>
        <p:txBody>
          <a:bodyPr/>
          <a:lstStyle>
            <a:lvl1pPr>
              <a:defRPr/>
            </a:lvl1pPr>
          </a:lstStyle>
          <a:p>
            <a:pPr>
              <a:defRPr/>
            </a:pPr>
            <a:fld id="{154241EA-4A6A-4702-A958-522B420D274E}"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endParaRPr lang="en-US">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AA9DD6C6-7C29-42E4-82BA-438B8BB6D7B3}"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base">
              <a:spcBef>
                <a:spcPct val="0"/>
              </a:spcBef>
              <a:spcAft>
                <a:spcPct val="0"/>
              </a:spcAft>
              <a:defRPr/>
            </a:pPr>
            <a:endParaRPr lang="en-US" sz="2000">
              <a:solidFill>
                <a:prstClr val="white"/>
              </a:solidFill>
            </a:endParaRPr>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base">
              <a:spcBef>
                <a:spcPct val="0"/>
              </a:spcBef>
              <a:spcAft>
                <a:spcPct val="0"/>
              </a:spcAft>
              <a:defRPr/>
            </a:pPr>
            <a:endParaRPr lang="en-US" sz="2000">
              <a:solidFill>
                <a:prstClr val="white"/>
              </a:solidFill>
            </a:endParaRPr>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endParaRPr lang="en-US">
              <a:solidFill>
                <a:srgbClr val="F4E7ED"/>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en-US">
              <a:solidFill>
                <a:srgbClr val="F4E7ED"/>
              </a:solidFill>
            </a:endParaRPr>
          </a:p>
        </p:txBody>
      </p:sp>
      <p:sp>
        <p:nvSpPr>
          <p:cNvPr id="9" name="Slide Number Placeholder 6"/>
          <p:cNvSpPr>
            <a:spLocks noGrp="1"/>
          </p:cNvSpPr>
          <p:nvPr>
            <p:ph type="sldNum" sz="quarter" idx="12"/>
          </p:nvPr>
        </p:nvSpPr>
        <p:spPr/>
        <p:txBody>
          <a:bodyPr/>
          <a:lstStyle>
            <a:lvl1pPr>
              <a:defRPr/>
            </a:lvl1pPr>
            <a:extLst/>
          </a:lstStyle>
          <a:p>
            <a:pPr>
              <a:defRPr/>
            </a:pPr>
            <a:fld id="{6D43C80A-3924-427F-A600-7ACFFC2B0756}" type="slidenum">
              <a:rPr lang="en-US">
                <a:solidFill>
                  <a:srgbClr val="F4E7ED"/>
                </a:solidFill>
              </a:rPr>
              <a:pPr>
                <a:defRPr/>
              </a:pPr>
              <a:t>‹#›</a:t>
            </a:fld>
            <a:endParaRPr lang="en-US">
              <a:solidFill>
                <a:srgbClr val="F4E7ED"/>
              </a:solidFill>
            </a:endParaRP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6"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sz="2000">
              <a:solidFill>
                <a:prstClr val="white"/>
              </a:solidFill>
            </a:endParaRPr>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latinLnBrk="0" hangingPunct="1">
              <a:defRPr kumimoji="0" sz="1000">
                <a:solidFill>
                  <a:schemeClr val="tx2"/>
                </a:solidFill>
              </a:defRPr>
            </a:lvl1pPr>
            <a:extLst/>
          </a:lstStyle>
          <a:p>
            <a:pPr fontAlgn="base">
              <a:spcBef>
                <a:spcPct val="0"/>
              </a:spcBef>
              <a:spcAft>
                <a:spcPct val="0"/>
              </a:spcAft>
              <a:defRPr/>
            </a:pPr>
            <a:endParaRPr lang="en-US">
              <a:solidFill>
                <a:srgbClr val="B13F9A"/>
              </a:solidFill>
              <a:latin typeface="Arial" charset="0"/>
            </a:endParaRPr>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fontAlgn="base">
              <a:spcBef>
                <a:spcPct val="0"/>
              </a:spcBef>
              <a:spcAft>
                <a:spcPct val="0"/>
              </a:spcAft>
              <a:defRPr/>
            </a:pPr>
            <a:endParaRPr lang="en-US">
              <a:solidFill>
                <a:srgbClr val="B13F9A"/>
              </a:solidFill>
              <a:latin typeface="Arial" charset="0"/>
            </a:endParaRPr>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fontAlgn="base">
              <a:spcBef>
                <a:spcPct val="0"/>
              </a:spcBef>
              <a:spcAft>
                <a:spcPct val="0"/>
              </a:spcAft>
              <a:defRPr/>
            </a:pPr>
            <a:fld id="{7FC495B7-0C4E-4B05-B497-391CD9716BFF}" type="slidenum">
              <a:rPr lang="en-US">
                <a:solidFill>
                  <a:srgbClr val="B13F9A"/>
                </a:solidFill>
                <a:latin typeface="Arial" charset="0"/>
              </a:rPr>
              <a:pPr fontAlgn="base">
                <a:spcBef>
                  <a:spcPct val="0"/>
                </a:spcBef>
                <a:spcAft>
                  <a:spcPct val="0"/>
                </a:spcAft>
                <a:defRPr/>
              </a:pPr>
              <a:t>‹#›</a:t>
            </a:fld>
            <a:endParaRPr lang="en-US">
              <a:solidFill>
                <a:srgbClr val="B13F9A"/>
              </a:solidFill>
              <a:latin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images.google.com/imgres?imgurl=http://www.citizensane.net/citizenagainstlies/wp-content/uploads/2007/09/shutupvotersweb.jpg&amp;imgrefurl=http://civillibertieslab.blogspot.com/&amp;usg=__iLWkRHzhL4z3Qj4DcuSQ0dzcp54=&amp;h=316&amp;w=216&amp;sz=55&amp;hl=en&amp;start=8&amp;um=1&amp;tb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Grp="1" noChangeArrowheads="1"/>
          </p:cNvSpPr>
          <p:nvPr>
            <p:ph type="ctrTitle"/>
          </p:nvPr>
        </p:nvSpPr>
        <p:spPr bwMode="auto">
          <a:xfrm>
            <a:off x="2895600" y="533400"/>
            <a:ext cx="5576668" cy="2868168"/>
          </a:xfrm>
          <a:ln>
            <a:miter lim="800000"/>
            <a:headEnd/>
            <a:tailEnd/>
          </a:ln>
        </p:spPr>
        <p:txBody>
          <a:bodyPr wrap="square" lIns="91440" tIns="45720" rIns="91440" bIns="45720" numCol="1" anchor="t" compatLnSpc="1">
            <a:prstTxWarp prst="textNoShape">
              <a:avLst/>
            </a:prstTxWarp>
          </a:bodyPr>
          <a:lstStyle/>
          <a:p>
            <a:pPr eaLnBrk="1" fontAlgn="auto" hangingPunct="1">
              <a:spcAft>
                <a:spcPts val="0"/>
              </a:spcAft>
              <a:defRPr/>
            </a:pPr>
            <a:r>
              <a:rPr lang="en-US" sz="4400" dirty="0" smtClean="0"/>
              <a:t>The Bill of Rights</a:t>
            </a:r>
          </a:p>
        </p:txBody>
      </p:sp>
      <p:sp>
        <p:nvSpPr>
          <p:cNvPr id="71683" name="Rectangle 5"/>
          <p:cNvSpPr>
            <a:spLocks noGrp="1" noChangeArrowheads="1"/>
          </p:cNvSpPr>
          <p:nvPr>
            <p:ph type="subTitle" idx="1"/>
          </p:nvPr>
        </p:nvSpPr>
        <p:spPr>
          <a:xfrm>
            <a:off x="1295400" y="2895600"/>
            <a:ext cx="6400800" cy="1752600"/>
          </a:xfrm>
        </p:spPr>
        <p:txBody>
          <a:bodyPr lIns="91440" tIns="45720" rIns="91440" bIns="45720"/>
          <a:lstStyle/>
          <a:p>
            <a:pPr eaLnBrk="1" hangingPunct="1"/>
            <a:r>
              <a:rPr lang="en-US" sz="3200" smtClean="0"/>
              <a:t>Chapter 4 </a:t>
            </a:r>
          </a:p>
        </p:txBody>
      </p:sp>
      <p:pic>
        <p:nvPicPr>
          <p:cNvPr id="71684" name="Picture 9" descr="2a-cbldf-first-amendment-image"/>
          <p:cNvPicPr>
            <a:picLocks noChangeAspect="1" noChangeArrowheads="1"/>
          </p:cNvPicPr>
          <p:nvPr/>
        </p:nvPicPr>
        <p:blipFill>
          <a:blip r:embed="rId3" cstate="print"/>
          <a:srcRect/>
          <a:stretch>
            <a:fillRect/>
          </a:stretch>
        </p:blipFill>
        <p:spPr bwMode="auto">
          <a:xfrm>
            <a:off x="152400" y="3611563"/>
            <a:ext cx="4953000" cy="2779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bwMode="auto">
          <a:xfrm>
            <a:off x="152400" y="304800"/>
            <a:ext cx="8229600" cy="685800"/>
          </a:xfrm>
          <a:ln>
            <a:miter lim="800000"/>
            <a:headEnd/>
            <a:tailEnd/>
          </a:ln>
        </p:spPr>
        <p:txBody>
          <a:bodyPr wrap="square" lIns="91440" tIns="45720" rIns="91440" bIns="45720" numCol="1" anchor="t" compatLnSpc="1">
            <a:prstTxWarp prst="textNoShape">
              <a:avLst/>
            </a:prstTxWarp>
            <a:normAutofit fontScale="90000"/>
          </a:bodyPr>
          <a:lstStyle/>
          <a:p>
            <a:pPr eaLnBrk="1" fontAlgn="auto" hangingPunct="1">
              <a:spcAft>
                <a:spcPts val="0"/>
              </a:spcAft>
              <a:defRPr/>
            </a:pPr>
            <a:r>
              <a:rPr lang="en-US" sz="3200" dirty="0" smtClean="0"/>
              <a:t>Other Guarantees in the Bill of Rights</a:t>
            </a:r>
          </a:p>
        </p:txBody>
      </p:sp>
      <p:sp>
        <p:nvSpPr>
          <p:cNvPr id="86019" name="Rectangle 3"/>
          <p:cNvSpPr>
            <a:spLocks noGrp="1" noChangeArrowheads="1"/>
          </p:cNvSpPr>
          <p:nvPr>
            <p:ph type="body" sz="half" idx="1"/>
          </p:nvPr>
        </p:nvSpPr>
        <p:spPr>
          <a:xfrm>
            <a:off x="152400" y="990600"/>
            <a:ext cx="8001000" cy="2667000"/>
          </a:xfrm>
        </p:spPr>
        <p:txBody>
          <a:bodyPr>
            <a:normAutofit fontScale="92500" lnSpcReduction="10000"/>
          </a:bodyPr>
          <a:lstStyle/>
          <a:p>
            <a:pPr marL="609600" indent="-609600" eaLnBrk="1" hangingPunct="1">
              <a:lnSpc>
                <a:spcPct val="80000"/>
              </a:lnSpc>
              <a:buFont typeface="Wingdings" pitchFamily="2" charset="2"/>
              <a:buNone/>
              <a:defRPr/>
            </a:pPr>
            <a:r>
              <a:rPr lang="en-US" sz="2800" b="1" dirty="0" smtClean="0"/>
              <a:t>Third Amendment</a:t>
            </a:r>
          </a:p>
          <a:p>
            <a:pPr marL="609600" indent="-609600" eaLnBrk="1" hangingPunct="1">
              <a:lnSpc>
                <a:spcPct val="80000"/>
              </a:lnSpc>
              <a:buFont typeface="Wingdings" pitchFamily="2" charset="2"/>
              <a:buChar char="Ø"/>
              <a:defRPr/>
            </a:pPr>
            <a:r>
              <a:rPr lang="en-US" sz="2800" dirty="0" smtClean="0"/>
              <a:t>Housing and feeding troops was one cause of American Revolution</a:t>
            </a:r>
          </a:p>
          <a:p>
            <a:pPr marL="609600" indent="-609600" eaLnBrk="1" hangingPunct="1">
              <a:lnSpc>
                <a:spcPct val="80000"/>
              </a:lnSpc>
              <a:buFont typeface="Wingdings" pitchFamily="2" charset="2"/>
              <a:buChar char="Ø"/>
              <a:defRPr/>
            </a:pPr>
            <a:r>
              <a:rPr lang="en-US" sz="2800" dirty="0" smtClean="0"/>
              <a:t>Says that in peacetime, soldiers may not be housed in private homes without consent of the homeowner</a:t>
            </a:r>
          </a:p>
          <a:p>
            <a:pPr marL="609600" indent="-609600" eaLnBrk="1" hangingPunct="1">
              <a:lnSpc>
                <a:spcPct val="80000"/>
              </a:lnSpc>
              <a:buFont typeface="Wingdings" pitchFamily="2" charset="2"/>
              <a:buChar char="Ø"/>
              <a:defRPr/>
            </a:pPr>
            <a:r>
              <a:rPr lang="en-US" sz="2800" dirty="0" smtClean="0"/>
              <a:t>During war, it must be authorized by government</a:t>
            </a:r>
          </a:p>
        </p:txBody>
      </p:sp>
      <p:sp>
        <p:nvSpPr>
          <p:cNvPr id="80900" name="Rectangle 4"/>
          <p:cNvSpPr>
            <a:spLocks noGrp="1" noChangeArrowheads="1"/>
          </p:cNvSpPr>
          <p:nvPr>
            <p:ph sz="half" idx="2"/>
          </p:nvPr>
        </p:nvSpPr>
        <p:spPr/>
        <p:txBody>
          <a:bodyPr/>
          <a:lstStyle/>
          <a:p>
            <a:pPr eaLnBrk="1" hangingPunct="1"/>
            <a:endParaRPr lang="en-US" sz="2800" smtClean="0"/>
          </a:p>
        </p:txBody>
      </p:sp>
      <p:pic>
        <p:nvPicPr>
          <p:cNvPr id="80901" name="Picture 6" descr="cool-cartoon-375729"/>
          <p:cNvPicPr>
            <a:picLocks noChangeAspect="1" noChangeArrowheads="1"/>
          </p:cNvPicPr>
          <p:nvPr/>
        </p:nvPicPr>
        <p:blipFill>
          <a:blip r:embed="rId3" cstate="print"/>
          <a:srcRect/>
          <a:stretch>
            <a:fillRect/>
          </a:stretch>
        </p:blipFill>
        <p:spPr bwMode="auto">
          <a:xfrm>
            <a:off x="457200" y="3810000"/>
            <a:ext cx="8001000" cy="275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bwMode="auto">
          <a:xfrm>
            <a:off x="152400" y="304800"/>
            <a:ext cx="8229600" cy="655638"/>
          </a:xfrm>
          <a:ln>
            <a:miter lim="800000"/>
            <a:headEnd/>
            <a:tailEnd/>
          </a:ln>
        </p:spPr>
        <p:txBody>
          <a:bodyPr wrap="square" lIns="91440" tIns="45720" rIns="91440" bIns="45720" numCol="1" anchor="t" compatLnSpc="1">
            <a:prstTxWarp prst="textNoShape">
              <a:avLst/>
            </a:prstTxWarp>
            <a:normAutofit fontScale="90000"/>
          </a:bodyPr>
          <a:lstStyle/>
          <a:p>
            <a:pPr eaLnBrk="1" fontAlgn="auto" hangingPunct="1">
              <a:spcAft>
                <a:spcPts val="0"/>
              </a:spcAft>
              <a:defRPr/>
            </a:pPr>
            <a:r>
              <a:rPr lang="en-US" sz="3200" dirty="0" smtClean="0"/>
              <a:t>Other Guarantees in the Bill of Rights</a:t>
            </a:r>
          </a:p>
        </p:txBody>
      </p:sp>
      <p:sp>
        <p:nvSpPr>
          <p:cNvPr id="81923" name="Content Placeholder 2"/>
          <p:cNvSpPr>
            <a:spLocks noGrp="1"/>
          </p:cNvSpPr>
          <p:nvPr>
            <p:ph idx="1"/>
          </p:nvPr>
        </p:nvSpPr>
        <p:spPr>
          <a:xfrm>
            <a:off x="457200" y="1219200"/>
            <a:ext cx="7239000" cy="5410200"/>
          </a:xfrm>
        </p:spPr>
        <p:txBody>
          <a:bodyPr/>
          <a:lstStyle/>
          <a:p>
            <a:pPr eaLnBrk="1" hangingPunct="1">
              <a:buFont typeface="Wingdings" pitchFamily="2" charset="2"/>
              <a:buNone/>
            </a:pPr>
            <a:r>
              <a:rPr lang="en-US" b="1" u="sng" smtClean="0"/>
              <a:t>Protecting the Rights of the Accused</a:t>
            </a:r>
          </a:p>
          <a:p>
            <a:pPr eaLnBrk="1" hangingPunct="1"/>
            <a:r>
              <a:rPr lang="en-US" sz="2400" smtClean="0"/>
              <a:t>The right to fair legal treatment protected by the Bill of Rights</a:t>
            </a:r>
          </a:p>
          <a:p>
            <a:pPr eaLnBrk="1" hangingPunct="1"/>
            <a:r>
              <a:rPr lang="en-US" sz="2400" smtClean="0"/>
              <a:t>4</a:t>
            </a:r>
            <a:r>
              <a:rPr lang="en-US" sz="2400" baseline="30000" smtClean="0"/>
              <a:t>th</a:t>
            </a:r>
            <a:r>
              <a:rPr lang="en-US" sz="2400" smtClean="0"/>
              <a:t>, 5</a:t>
            </a:r>
            <a:r>
              <a:rPr lang="en-US" sz="2400" baseline="30000" smtClean="0"/>
              <a:t>th</a:t>
            </a:r>
            <a:r>
              <a:rPr lang="en-US" sz="2400" smtClean="0"/>
              <a:t> and 6</a:t>
            </a:r>
            <a:r>
              <a:rPr lang="en-US" sz="2400" baseline="30000" smtClean="0"/>
              <a:t>th</a:t>
            </a:r>
            <a:r>
              <a:rPr lang="en-US" sz="2400" smtClean="0"/>
              <a:t> Amendments</a:t>
            </a:r>
          </a:p>
          <a:p>
            <a:pPr eaLnBrk="1" hangingPunct="1"/>
            <a:r>
              <a:rPr lang="en-US" sz="2400" b="1" smtClean="0"/>
              <a:t>The Fourth Amendment</a:t>
            </a:r>
          </a:p>
          <a:p>
            <a:pPr lvl="2" eaLnBrk="1" hangingPunct="1"/>
            <a:r>
              <a:rPr lang="en-US" sz="2400" smtClean="0"/>
              <a:t>Protects against unreasonable searches and seizure,  gov’t and police cannot search your home or take your property without good cause  </a:t>
            </a:r>
          </a:p>
          <a:p>
            <a:pPr lvl="2" eaLnBrk="1" hangingPunct="1"/>
            <a:r>
              <a:rPr lang="en-US" sz="2400" smtClean="0"/>
              <a:t>Police can ask a judge to issue a </a:t>
            </a:r>
            <a:r>
              <a:rPr lang="en-US" sz="2400" b="1" smtClean="0"/>
              <a:t>search warrant </a:t>
            </a:r>
            <a:r>
              <a:rPr lang="en-US" sz="2400" smtClean="0"/>
              <a:t>if they believe that you have committed a crime which gives them the right to search your property</a:t>
            </a:r>
          </a:p>
          <a:p>
            <a:pPr eaLnBrk="1" hangingPunct="1"/>
            <a:endParaRPr lang="en-US" sz="2400" smtClean="0"/>
          </a:p>
          <a:p>
            <a:pPr eaLnBrk="1" hangingPunct="1"/>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bwMode="auto">
          <a:xfrm>
            <a:off x="381000" y="685800"/>
            <a:ext cx="8229600" cy="715963"/>
          </a:xfrm>
          <a:ln>
            <a:miter lim="800000"/>
            <a:headEnd/>
            <a:tailEnd/>
          </a:ln>
        </p:spPr>
        <p:txBody>
          <a:bodyPr wrap="square" lIns="91440" tIns="45720" rIns="91440" bIns="45720" numCol="1" anchor="t" compatLnSpc="1">
            <a:prstTxWarp prst="textNoShape">
              <a:avLst/>
            </a:prstTxWarp>
            <a:normAutofit fontScale="90000"/>
          </a:bodyPr>
          <a:lstStyle/>
          <a:p>
            <a:pPr eaLnBrk="1" fontAlgn="auto" hangingPunct="1">
              <a:spcAft>
                <a:spcPts val="0"/>
              </a:spcAft>
              <a:defRPr/>
            </a:pPr>
            <a:r>
              <a:rPr lang="en-US" sz="3200" smtClean="0"/>
              <a:t>Other Guarantees in the Bill of Rights</a:t>
            </a:r>
          </a:p>
        </p:txBody>
      </p:sp>
      <p:sp>
        <p:nvSpPr>
          <p:cNvPr id="82947" name="Content Placeholder 2"/>
          <p:cNvSpPr>
            <a:spLocks noGrp="1"/>
          </p:cNvSpPr>
          <p:nvPr>
            <p:ph idx="1"/>
          </p:nvPr>
        </p:nvSpPr>
        <p:spPr>
          <a:xfrm>
            <a:off x="3581400" y="1600200"/>
            <a:ext cx="4343400" cy="4876800"/>
          </a:xfrm>
        </p:spPr>
        <p:txBody>
          <a:bodyPr/>
          <a:lstStyle/>
          <a:p>
            <a:pPr marL="533400" indent="-533400" eaLnBrk="1" hangingPunct="1"/>
            <a:r>
              <a:rPr lang="en-US" sz="2400" b="1" smtClean="0"/>
              <a:t>The Fifth Amendment</a:t>
            </a:r>
          </a:p>
          <a:p>
            <a:pPr marL="533400" indent="-533400" eaLnBrk="1" hangingPunct="1"/>
            <a:r>
              <a:rPr lang="en-US" sz="2400" smtClean="0"/>
              <a:t>Protects rights of the accused</a:t>
            </a:r>
          </a:p>
          <a:p>
            <a:pPr marL="533400" indent="-533400" eaLnBrk="1" hangingPunct="1"/>
            <a:r>
              <a:rPr lang="en-US" sz="2400" smtClean="0"/>
              <a:t>Cannot be put on trial for serious federal crime without and </a:t>
            </a:r>
            <a:r>
              <a:rPr lang="en-US" sz="2400" b="1" smtClean="0"/>
              <a:t>indictment</a:t>
            </a:r>
            <a:r>
              <a:rPr lang="en-US" sz="2400" smtClean="0"/>
              <a:t> from a </a:t>
            </a:r>
            <a:r>
              <a:rPr lang="en-US" sz="2400" b="1" smtClean="0"/>
              <a:t>grand jury</a:t>
            </a:r>
          </a:p>
          <a:p>
            <a:pPr marL="533400" indent="-533400" eaLnBrk="1" hangingPunct="1"/>
            <a:r>
              <a:rPr lang="en-US" sz="2000" smtClean="0">
                <a:solidFill>
                  <a:srgbClr val="000000"/>
                </a:solidFill>
                <a:cs typeface="Times New Roman" pitchFamily="18" charset="0"/>
              </a:rPr>
              <a:t>Protects people from </a:t>
            </a:r>
            <a:r>
              <a:rPr lang="en-US" sz="2000" b="1" smtClean="0">
                <a:solidFill>
                  <a:srgbClr val="000000"/>
                </a:solidFill>
                <a:cs typeface="Times New Roman" pitchFamily="18" charset="0"/>
              </a:rPr>
              <a:t>double jeopardy</a:t>
            </a:r>
            <a:r>
              <a:rPr lang="en-US" sz="2000" smtClean="0">
                <a:solidFill>
                  <a:srgbClr val="000000"/>
                </a:solidFill>
                <a:cs typeface="Times New Roman" pitchFamily="18" charset="0"/>
              </a:rPr>
              <a:t>, accused of a crime and found not guilty may not be put on trial again for the same crime</a:t>
            </a:r>
          </a:p>
        </p:txBody>
      </p:sp>
      <p:pic>
        <p:nvPicPr>
          <p:cNvPr id="82948" name="Picture 7" descr="fifth_amendment_report_cards_503305"/>
          <p:cNvPicPr>
            <a:picLocks noChangeAspect="1" noChangeArrowheads="1"/>
          </p:cNvPicPr>
          <p:nvPr/>
        </p:nvPicPr>
        <p:blipFill>
          <a:blip r:embed="rId3" cstate="print"/>
          <a:srcRect/>
          <a:stretch>
            <a:fillRect/>
          </a:stretch>
        </p:blipFill>
        <p:spPr bwMode="auto">
          <a:xfrm>
            <a:off x="304800" y="1752600"/>
            <a:ext cx="31242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bwMode="auto">
          <a:xfrm>
            <a:off x="457200" y="762000"/>
            <a:ext cx="8229600" cy="655638"/>
          </a:xfrm>
          <a:ln>
            <a:miter lim="800000"/>
            <a:headEnd/>
            <a:tailEnd/>
          </a:ln>
        </p:spPr>
        <p:txBody>
          <a:bodyPr wrap="square" lIns="91440" tIns="45720" rIns="91440" bIns="45720" numCol="1" anchor="t" compatLnSpc="1">
            <a:prstTxWarp prst="textNoShape">
              <a:avLst/>
            </a:prstTxWarp>
            <a:normAutofit fontScale="90000"/>
          </a:bodyPr>
          <a:lstStyle/>
          <a:p>
            <a:pPr eaLnBrk="1" fontAlgn="auto" hangingPunct="1">
              <a:spcAft>
                <a:spcPts val="0"/>
              </a:spcAft>
              <a:defRPr/>
            </a:pPr>
            <a:r>
              <a:rPr lang="en-US" sz="3200" smtClean="0"/>
              <a:t>Other Guarantees in the Bill of Rights</a:t>
            </a:r>
          </a:p>
        </p:txBody>
      </p:sp>
      <p:sp>
        <p:nvSpPr>
          <p:cNvPr id="83971" name="Content Placeholder 2"/>
          <p:cNvSpPr>
            <a:spLocks noGrp="1"/>
          </p:cNvSpPr>
          <p:nvPr>
            <p:ph idx="1"/>
          </p:nvPr>
        </p:nvSpPr>
        <p:spPr>
          <a:xfrm>
            <a:off x="304800" y="1600200"/>
            <a:ext cx="4343400" cy="4876800"/>
          </a:xfrm>
        </p:spPr>
        <p:txBody>
          <a:bodyPr/>
          <a:lstStyle/>
          <a:p>
            <a:pPr lvl="1" eaLnBrk="1" hangingPunct="1"/>
            <a:r>
              <a:rPr lang="en-US" sz="2100" smtClean="0">
                <a:solidFill>
                  <a:schemeClr val="tx1"/>
                </a:solidFill>
              </a:rPr>
              <a:t>Protects accused person’s right to remain silent,  against </a:t>
            </a:r>
            <a:r>
              <a:rPr lang="en-US" sz="2100" b="1" i="1" smtClean="0">
                <a:solidFill>
                  <a:schemeClr val="tx1"/>
                </a:solidFill>
              </a:rPr>
              <a:t>self-incrimination</a:t>
            </a:r>
            <a:r>
              <a:rPr lang="en-US" sz="2100" smtClean="0">
                <a:solidFill>
                  <a:schemeClr val="tx1"/>
                </a:solidFill>
              </a:rPr>
              <a:t>, (testifying against yourself)</a:t>
            </a:r>
          </a:p>
          <a:p>
            <a:pPr lvl="1" eaLnBrk="1" hangingPunct="1"/>
            <a:r>
              <a:rPr lang="en-US" sz="2100" smtClean="0">
                <a:solidFill>
                  <a:schemeClr val="tx1"/>
                </a:solidFill>
              </a:rPr>
              <a:t>May not be denied life, liberty, or property without </a:t>
            </a:r>
            <a:r>
              <a:rPr lang="en-US" sz="2100" b="1" smtClean="0">
                <a:solidFill>
                  <a:schemeClr val="tx1"/>
                </a:solidFill>
              </a:rPr>
              <a:t>due process of law </a:t>
            </a:r>
            <a:r>
              <a:rPr lang="en-US" sz="2100" smtClean="0">
                <a:solidFill>
                  <a:schemeClr val="tx1"/>
                </a:solidFill>
              </a:rPr>
              <a:t>(following legal procedures)</a:t>
            </a:r>
          </a:p>
          <a:p>
            <a:pPr lvl="1" eaLnBrk="1" hangingPunct="1"/>
            <a:r>
              <a:rPr lang="en-US" sz="2100" smtClean="0">
                <a:solidFill>
                  <a:schemeClr val="tx1"/>
                </a:solidFill>
              </a:rPr>
              <a:t>Protects citizens’ property rights by limiting the gov’ts power of </a:t>
            </a:r>
            <a:r>
              <a:rPr lang="en-US" sz="2100" b="1" i="1" smtClean="0">
                <a:solidFill>
                  <a:schemeClr val="tx1"/>
                </a:solidFill>
              </a:rPr>
              <a:t>eminent domain</a:t>
            </a:r>
            <a:r>
              <a:rPr lang="en-US" sz="2100" i="1" smtClean="0">
                <a:solidFill>
                  <a:schemeClr val="tx1"/>
                </a:solidFill>
              </a:rPr>
              <a:t>: </a:t>
            </a:r>
            <a:r>
              <a:rPr lang="en-US" sz="2100" smtClean="0">
                <a:solidFill>
                  <a:schemeClr val="tx1"/>
                </a:solidFill>
              </a:rPr>
              <a:t>(right of the gov’t to take private property for public use)</a:t>
            </a:r>
          </a:p>
          <a:p>
            <a:pPr eaLnBrk="1" hangingPunct="1"/>
            <a:endParaRPr lang="en-US" sz="1800" smtClean="0"/>
          </a:p>
        </p:txBody>
      </p:sp>
      <p:pic>
        <p:nvPicPr>
          <p:cNvPr id="83972" name="Picture 7" descr="con0015"/>
          <p:cNvPicPr>
            <a:picLocks noChangeAspect="1" noChangeArrowheads="1"/>
          </p:cNvPicPr>
          <p:nvPr/>
        </p:nvPicPr>
        <p:blipFill>
          <a:blip r:embed="rId3" cstate="print"/>
          <a:srcRect/>
          <a:stretch>
            <a:fillRect/>
          </a:stretch>
        </p:blipFill>
        <p:spPr bwMode="auto">
          <a:xfrm>
            <a:off x="4910138" y="1600200"/>
            <a:ext cx="3852862"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bwMode="auto">
          <a:xfrm>
            <a:off x="457200" y="320040"/>
            <a:ext cx="7239000" cy="594360"/>
          </a:xfrm>
          <a:ln>
            <a:miter lim="800000"/>
            <a:headEnd/>
            <a:tailEnd/>
          </a:ln>
        </p:spPr>
        <p:txBody>
          <a:bodyPr wrap="square" lIns="91440" tIns="45720" rIns="91440" bIns="45720" numCol="1" anchor="t" compatLnSpc="1">
            <a:prstTxWarp prst="textNoShape">
              <a:avLst/>
            </a:prstTxWarp>
          </a:bodyPr>
          <a:lstStyle/>
          <a:p>
            <a:pPr eaLnBrk="1" fontAlgn="auto" hangingPunct="1">
              <a:spcAft>
                <a:spcPts val="0"/>
              </a:spcAft>
              <a:defRPr/>
            </a:pPr>
            <a:r>
              <a:rPr lang="en-US" sz="2400" dirty="0" smtClean="0">
                <a:solidFill>
                  <a:schemeClr val="tx2"/>
                </a:solidFill>
              </a:rPr>
              <a:t>Other Guarantees in the Bill of Rights</a:t>
            </a:r>
          </a:p>
        </p:txBody>
      </p:sp>
      <p:sp>
        <p:nvSpPr>
          <p:cNvPr id="84995" name="Content Placeholder 2"/>
          <p:cNvSpPr>
            <a:spLocks noGrp="1"/>
          </p:cNvSpPr>
          <p:nvPr>
            <p:ph idx="1"/>
          </p:nvPr>
        </p:nvSpPr>
        <p:spPr>
          <a:xfrm>
            <a:off x="457200" y="3938588"/>
            <a:ext cx="8229600" cy="2187575"/>
          </a:xfrm>
        </p:spPr>
        <p:txBody>
          <a:bodyPr/>
          <a:lstStyle/>
          <a:p>
            <a:pPr lvl="2" eaLnBrk="1" hangingPunct="1">
              <a:buFont typeface="Wingdings" pitchFamily="2" charset="2"/>
              <a:buNone/>
            </a:pPr>
            <a:endParaRPr lang="en-US" sz="1000" smtClean="0"/>
          </a:p>
          <a:p>
            <a:pPr eaLnBrk="1" hangingPunct="1"/>
            <a:endParaRPr lang="en-US" sz="2800" b="1" smtClean="0"/>
          </a:p>
          <a:p>
            <a:pPr eaLnBrk="1" hangingPunct="1"/>
            <a:endParaRPr lang="en-US" sz="2800" b="1" smtClean="0"/>
          </a:p>
        </p:txBody>
      </p:sp>
      <p:sp>
        <p:nvSpPr>
          <p:cNvPr id="84996" name="Rectangle 5"/>
          <p:cNvSpPr>
            <a:spLocks noGrp="1" noChangeArrowheads="1"/>
          </p:cNvSpPr>
          <p:nvPr>
            <p:ph type="body" sz="half" idx="4294967295"/>
          </p:nvPr>
        </p:nvSpPr>
        <p:spPr>
          <a:xfrm>
            <a:off x="228600" y="914400"/>
            <a:ext cx="8001000" cy="3024188"/>
          </a:xfrm>
        </p:spPr>
        <p:txBody>
          <a:bodyPr/>
          <a:lstStyle/>
          <a:p>
            <a:pPr eaLnBrk="1" hangingPunct="1">
              <a:lnSpc>
                <a:spcPct val="90000"/>
              </a:lnSpc>
              <a:buFont typeface="Wingdings" pitchFamily="2" charset="2"/>
              <a:buNone/>
            </a:pPr>
            <a:r>
              <a:rPr lang="en-US" sz="2400" b="1" smtClean="0"/>
              <a:t>The Sixth Amendment</a:t>
            </a:r>
          </a:p>
          <a:p>
            <a:pPr lvl="2" eaLnBrk="1" hangingPunct="1">
              <a:lnSpc>
                <a:spcPct val="90000"/>
              </a:lnSpc>
            </a:pPr>
            <a:r>
              <a:rPr lang="en-US" sz="1800" b="1" smtClean="0"/>
              <a:t>Gives due process to people accused of crimes</a:t>
            </a:r>
            <a:r>
              <a:rPr lang="en-US" sz="1800" smtClean="0"/>
              <a:t>, it requires that:</a:t>
            </a:r>
          </a:p>
          <a:p>
            <a:pPr lvl="2" eaLnBrk="1" hangingPunct="1">
              <a:lnSpc>
                <a:spcPct val="90000"/>
              </a:lnSpc>
            </a:pPr>
            <a:r>
              <a:rPr lang="en-US" sz="1800" smtClean="0"/>
              <a:t> They be told of the charges</a:t>
            </a:r>
          </a:p>
          <a:p>
            <a:pPr lvl="2" eaLnBrk="1" hangingPunct="1">
              <a:lnSpc>
                <a:spcPct val="90000"/>
              </a:lnSpc>
            </a:pPr>
            <a:r>
              <a:rPr lang="en-US" sz="1800" smtClean="0"/>
              <a:t>It guarantees them trial by jury </a:t>
            </a:r>
          </a:p>
          <a:p>
            <a:pPr lvl="2" eaLnBrk="1" hangingPunct="1">
              <a:lnSpc>
                <a:spcPct val="90000"/>
              </a:lnSpc>
            </a:pPr>
            <a:r>
              <a:rPr lang="en-US" sz="1800" smtClean="0"/>
              <a:t>A speedy and public trial, </a:t>
            </a:r>
          </a:p>
          <a:p>
            <a:pPr lvl="2" eaLnBrk="1" hangingPunct="1">
              <a:lnSpc>
                <a:spcPct val="90000"/>
              </a:lnSpc>
            </a:pPr>
            <a:r>
              <a:rPr lang="en-US" sz="1800" smtClean="0"/>
              <a:t>Right to hear and question witnesses, call witnesses in their defense</a:t>
            </a:r>
          </a:p>
          <a:p>
            <a:pPr lvl="2" eaLnBrk="1" hangingPunct="1">
              <a:lnSpc>
                <a:spcPct val="90000"/>
              </a:lnSpc>
            </a:pPr>
            <a:r>
              <a:rPr lang="en-US" sz="1800" smtClean="0"/>
              <a:t>Have an attorney even if they cannot afford one</a:t>
            </a:r>
          </a:p>
          <a:p>
            <a:pPr lvl="2" eaLnBrk="1" hangingPunct="1">
              <a:lnSpc>
                <a:spcPct val="90000"/>
              </a:lnSpc>
            </a:pPr>
            <a:r>
              <a:rPr lang="en-US" sz="1800" smtClean="0"/>
              <a:t>Supreme Court ruled after amendment written that the gov’t must pay for attorney</a:t>
            </a:r>
          </a:p>
          <a:p>
            <a:pPr lvl="2" eaLnBrk="1" hangingPunct="1">
              <a:lnSpc>
                <a:spcPct val="90000"/>
              </a:lnSpc>
              <a:buFont typeface="Wingdings" pitchFamily="2" charset="2"/>
              <a:buNone/>
            </a:pPr>
            <a:endParaRPr lang="en-US" sz="900" smtClean="0"/>
          </a:p>
          <a:p>
            <a:pPr eaLnBrk="1" hangingPunct="1">
              <a:lnSpc>
                <a:spcPct val="90000"/>
              </a:lnSpc>
            </a:pPr>
            <a:endParaRPr lang="en-US" sz="2400" b="1" smtClean="0"/>
          </a:p>
          <a:p>
            <a:pPr eaLnBrk="1" hangingPunct="1">
              <a:lnSpc>
                <a:spcPct val="90000"/>
              </a:lnSpc>
            </a:pPr>
            <a:endParaRPr lang="en-US" sz="2400" b="1" smtClean="0"/>
          </a:p>
          <a:p>
            <a:pPr eaLnBrk="1" hangingPunct="1">
              <a:lnSpc>
                <a:spcPct val="90000"/>
              </a:lnSpc>
            </a:pPr>
            <a:endParaRPr lang="en-US" sz="2400" smtClean="0"/>
          </a:p>
        </p:txBody>
      </p:sp>
      <p:pic>
        <p:nvPicPr>
          <p:cNvPr id="84997" name="Picture 7" descr="cool-cartoon-380984"/>
          <p:cNvPicPr>
            <a:picLocks noChangeAspect="1" noChangeArrowheads="1"/>
          </p:cNvPicPr>
          <p:nvPr/>
        </p:nvPicPr>
        <p:blipFill>
          <a:blip r:embed="rId3" cstate="print"/>
          <a:srcRect/>
          <a:stretch>
            <a:fillRect/>
          </a:stretch>
        </p:blipFill>
        <p:spPr bwMode="auto">
          <a:xfrm>
            <a:off x="609600" y="3810000"/>
            <a:ext cx="8077200" cy="2828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4"/>
          <p:cNvSpPr>
            <a:spLocks noGrp="1" noChangeArrowheads="1"/>
          </p:cNvSpPr>
          <p:nvPr>
            <p:ph type="title"/>
          </p:nvPr>
        </p:nvSpPr>
        <p:spPr bwMode="auto">
          <a:xfrm>
            <a:off x="228600" y="304800"/>
            <a:ext cx="8229600" cy="579438"/>
          </a:xfrm>
          <a:ln>
            <a:miter lim="800000"/>
            <a:headEnd/>
            <a:tailEnd/>
          </a:ln>
        </p:spPr>
        <p:txBody>
          <a:bodyPr wrap="square" lIns="91440" tIns="45720" rIns="91440" bIns="45720" numCol="1" anchor="t" compatLnSpc="1">
            <a:prstTxWarp prst="textNoShape">
              <a:avLst/>
            </a:prstTxWarp>
            <a:normAutofit fontScale="90000"/>
          </a:bodyPr>
          <a:lstStyle/>
          <a:p>
            <a:pPr eaLnBrk="1" fontAlgn="auto" hangingPunct="1">
              <a:spcAft>
                <a:spcPts val="0"/>
              </a:spcAft>
              <a:defRPr/>
            </a:pPr>
            <a:r>
              <a:rPr lang="en-US" sz="3200" dirty="0" smtClean="0"/>
              <a:t>Other Guarantees in the Bill of Rights</a:t>
            </a:r>
          </a:p>
        </p:txBody>
      </p:sp>
      <p:sp>
        <p:nvSpPr>
          <p:cNvPr id="83971" name="Rectangle 5"/>
          <p:cNvSpPr>
            <a:spLocks noGrp="1" noChangeArrowheads="1"/>
          </p:cNvSpPr>
          <p:nvPr>
            <p:ph type="body" sz="half" idx="1"/>
          </p:nvPr>
        </p:nvSpPr>
        <p:spPr>
          <a:xfrm>
            <a:off x="457200" y="1219200"/>
            <a:ext cx="4038600" cy="5257800"/>
          </a:xfrm>
        </p:spPr>
        <p:txBody>
          <a:bodyPr>
            <a:normAutofit lnSpcReduction="10000"/>
          </a:bodyPr>
          <a:lstStyle/>
          <a:p>
            <a:pPr marL="533400" indent="-533400" eaLnBrk="1" hangingPunct="1">
              <a:buFont typeface="Wingdings" pitchFamily="2" charset="2"/>
              <a:buNone/>
              <a:defRPr/>
            </a:pPr>
            <a:r>
              <a:rPr lang="en-US" sz="2400" b="1" dirty="0" smtClean="0"/>
              <a:t>The Eighth Amendment</a:t>
            </a:r>
          </a:p>
          <a:p>
            <a:pPr marL="533400" indent="-533400" eaLnBrk="1" hangingPunct="1">
              <a:defRPr/>
            </a:pPr>
            <a:r>
              <a:rPr lang="en-US" sz="2400" dirty="0" smtClean="0"/>
              <a:t>prohibits excessive bail</a:t>
            </a:r>
          </a:p>
          <a:p>
            <a:pPr marL="533400" indent="-533400" eaLnBrk="1" hangingPunct="1">
              <a:defRPr/>
            </a:pPr>
            <a:r>
              <a:rPr lang="en-US" sz="2400" dirty="0" smtClean="0"/>
              <a:t>Bail- sum of money used as a deposit before a trial in order to get out of prison</a:t>
            </a:r>
          </a:p>
          <a:p>
            <a:pPr marL="533400" indent="-533400" eaLnBrk="1" hangingPunct="1">
              <a:defRPr/>
            </a:pPr>
            <a:r>
              <a:rPr lang="en-US" sz="2400" dirty="0" smtClean="0"/>
              <a:t>If the accused appears for court then bail is returned, if not  it is forfeited</a:t>
            </a:r>
          </a:p>
          <a:p>
            <a:pPr marL="533400" indent="-533400" eaLnBrk="1" hangingPunct="1">
              <a:defRPr/>
            </a:pPr>
            <a:r>
              <a:rPr lang="en-US" sz="2400" dirty="0" smtClean="0"/>
              <a:t>Forbids excessive fines for people convicted of crimes and cruel and unusual punishment</a:t>
            </a:r>
          </a:p>
          <a:p>
            <a:pPr marL="533400" indent="-533400" eaLnBrk="1" hangingPunct="1">
              <a:defRPr/>
            </a:pPr>
            <a:endParaRPr lang="en-US" sz="2000" dirty="0" smtClean="0"/>
          </a:p>
        </p:txBody>
      </p:sp>
      <p:sp>
        <p:nvSpPr>
          <p:cNvPr id="86020" name="Rectangle 6"/>
          <p:cNvSpPr>
            <a:spLocks noGrp="1" noChangeArrowheads="1"/>
          </p:cNvSpPr>
          <p:nvPr>
            <p:ph sz="half" idx="2"/>
          </p:nvPr>
        </p:nvSpPr>
        <p:spPr>
          <a:xfrm>
            <a:off x="5715000" y="1600200"/>
            <a:ext cx="2971800" cy="4525963"/>
          </a:xfrm>
        </p:spPr>
        <p:txBody>
          <a:bodyPr/>
          <a:lstStyle/>
          <a:p>
            <a:pPr eaLnBrk="1" hangingPunct="1"/>
            <a:endParaRPr lang="en-US" sz="2800" smtClean="0"/>
          </a:p>
        </p:txBody>
      </p:sp>
      <p:pic>
        <p:nvPicPr>
          <p:cNvPr id="86021" name="Picture 8" descr="antideathpenalty"/>
          <p:cNvPicPr>
            <a:picLocks noChangeAspect="1" noChangeArrowheads="1"/>
          </p:cNvPicPr>
          <p:nvPr/>
        </p:nvPicPr>
        <p:blipFill>
          <a:blip r:embed="rId3" cstate="print"/>
          <a:srcRect/>
          <a:stretch>
            <a:fillRect/>
          </a:stretch>
        </p:blipFill>
        <p:spPr bwMode="auto">
          <a:xfrm>
            <a:off x="5105400" y="1981200"/>
            <a:ext cx="38100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bwMode="auto">
          <a:xfrm>
            <a:off x="304800" y="381000"/>
            <a:ext cx="8229600" cy="655638"/>
          </a:xfrm>
          <a:ln>
            <a:miter lim="800000"/>
            <a:headEnd/>
            <a:tailEnd/>
          </a:ln>
        </p:spPr>
        <p:txBody>
          <a:bodyPr wrap="square" lIns="91440" tIns="45720" rIns="91440" bIns="45720" numCol="1" anchor="t" compatLnSpc="1">
            <a:prstTxWarp prst="textNoShape">
              <a:avLst/>
            </a:prstTxWarp>
            <a:normAutofit fontScale="90000"/>
          </a:bodyPr>
          <a:lstStyle/>
          <a:p>
            <a:pPr eaLnBrk="1" fontAlgn="auto" hangingPunct="1">
              <a:spcAft>
                <a:spcPts val="0"/>
              </a:spcAft>
              <a:defRPr/>
            </a:pPr>
            <a:r>
              <a:rPr lang="en-US" sz="3200" dirty="0" smtClean="0"/>
              <a:t>Other Guarantees in the Bill of Rights</a:t>
            </a:r>
          </a:p>
        </p:txBody>
      </p:sp>
      <p:sp>
        <p:nvSpPr>
          <p:cNvPr id="87043" name="Rectangle 3"/>
          <p:cNvSpPr>
            <a:spLocks noGrp="1" noChangeArrowheads="1"/>
          </p:cNvSpPr>
          <p:nvPr>
            <p:ph idx="1"/>
          </p:nvPr>
        </p:nvSpPr>
        <p:spPr>
          <a:xfrm>
            <a:off x="457200" y="1219200"/>
            <a:ext cx="7239000" cy="3124200"/>
          </a:xfrm>
        </p:spPr>
        <p:txBody>
          <a:bodyPr>
            <a:normAutofit fontScale="92500" lnSpcReduction="10000"/>
          </a:bodyPr>
          <a:lstStyle/>
          <a:p>
            <a:pPr eaLnBrk="1" hangingPunct="1">
              <a:buFont typeface="Wingdings" pitchFamily="2" charset="2"/>
              <a:buNone/>
              <a:defRPr/>
            </a:pPr>
            <a:r>
              <a:rPr lang="en-US" sz="2800" b="1" dirty="0" smtClean="0"/>
              <a:t>Seventh Amendment</a:t>
            </a:r>
          </a:p>
          <a:p>
            <a:pPr eaLnBrk="1" hangingPunct="1">
              <a:defRPr/>
            </a:pPr>
            <a:r>
              <a:rPr lang="en-US" sz="2800" dirty="0" smtClean="0"/>
              <a:t>Concerns </a:t>
            </a:r>
            <a:r>
              <a:rPr lang="en-US" sz="2800" i="1" dirty="0" smtClean="0"/>
              <a:t>civil</a:t>
            </a:r>
            <a:r>
              <a:rPr lang="en-US" sz="2800" dirty="0" smtClean="0"/>
              <a:t> cases (disagreements between individuals)</a:t>
            </a:r>
          </a:p>
          <a:p>
            <a:pPr eaLnBrk="1" hangingPunct="1">
              <a:defRPr/>
            </a:pPr>
            <a:r>
              <a:rPr lang="en-US" sz="2800" dirty="0" smtClean="0"/>
              <a:t>Right to jury trial in cases that involve more than $20</a:t>
            </a:r>
          </a:p>
          <a:p>
            <a:pPr eaLnBrk="1" hangingPunct="1">
              <a:defRPr/>
            </a:pPr>
            <a:r>
              <a:rPr lang="en-US" sz="2800" dirty="0" smtClean="0"/>
              <a:t>Does not require jury trial</a:t>
            </a:r>
          </a:p>
          <a:p>
            <a:pPr eaLnBrk="1" hangingPunct="1">
              <a:defRPr/>
            </a:pPr>
            <a:r>
              <a:rPr lang="en-US" sz="2800" dirty="0" smtClean="0"/>
              <a:t>Judge can decide case</a:t>
            </a:r>
          </a:p>
        </p:txBody>
      </p:sp>
      <p:pic>
        <p:nvPicPr>
          <p:cNvPr id="87044" name="Picture 6" descr="http://www.awdsgn.com/classes/spr07/webI/bor/Oldag/images/twentyfront.jpg"/>
          <p:cNvPicPr>
            <a:picLocks noChangeAspect="1" noChangeArrowheads="1"/>
          </p:cNvPicPr>
          <p:nvPr/>
        </p:nvPicPr>
        <p:blipFill>
          <a:blip r:embed="rId3" cstate="print"/>
          <a:srcRect/>
          <a:stretch>
            <a:fillRect/>
          </a:stretch>
        </p:blipFill>
        <p:spPr bwMode="auto">
          <a:xfrm>
            <a:off x="1676400" y="4495800"/>
            <a:ext cx="54102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bwMode="auto">
          <a:xfrm>
            <a:off x="457200" y="762000"/>
            <a:ext cx="8229600" cy="655638"/>
          </a:xfrm>
          <a:ln>
            <a:miter lim="800000"/>
            <a:headEnd/>
            <a:tailEnd/>
          </a:ln>
        </p:spPr>
        <p:txBody>
          <a:bodyPr wrap="square" lIns="91440" tIns="45720" rIns="91440" bIns="45720" numCol="1" anchor="t" compatLnSpc="1">
            <a:prstTxWarp prst="textNoShape">
              <a:avLst/>
            </a:prstTxWarp>
            <a:normAutofit fontScale="90000"/>
          </a:bodyPr>
          <a:lstStyle/>
          <a:p>
            <a:pPr eaLnBrk="1" fontAlgn="auto" hangingPunct="1">
              <a:spcAft>
                <a:spcPts val="0"/>
              </a:spcAft>
              <a:defRPr/>
            </a:pPr>
            <a:r>
              <a:rPr lang="en-US" sz="3200" smtClean="0"/>
              <a:t>Other Guarantees in the Bill of Rights</a:t>
            </a:r>
          </a:p>
        </p:txBody>
      </p:sp>
      <p:sp>
        <p:nvSpPr>
          <p:cNvPr id="88067" name="Rectangle 3"/>
          <p:cNvSpPr>
            <a:spLocks noGrp="1" noChangeArrowheads="1"/>
          </p:cNvSpPr>
          <p:nvPr>
            <p:ph idx="1"/>
          </p:nvPr>
        </p:nvSpPr>
        <p:spPr/>
        <p:txBody>
          <a:bodyPr/>
          <a:lstStyle/>
          <a:p>
            <a:pPr eaLnBrk="1" hangingPunct="1">
              <a:buFont typeface="Wingdings" pitchFamily="2" charset="2"/>
              <a:buNone/>
            </a:pPr>
            <a:r>
              <a:rPr lang="en-US" b="1" smtClean="0"/>
              <a:t>Ninth Amendment</a:t>
            </a:r>
          </a:p>
          <a:p>
            <a:pPr eaLnBrk="1" hangingPunct="1">
              <a:buFont typeface="Wingdings" pitchFamily="2" charset="2"/>
              <a:buChar char="ü"/>
            </a:pPr>
            <a:r>
              <a:rPr lang="en-US" smtClean="0"/>
              <a:t>Says that citizens have other rights beyond those listed in the Constitution, i.e. the right to privacy</a:t>
            </a:r>
          </a:p>
          <a:p>
            <a:pPr eaLnBrk="1" hangingPunct="1">
              <a:buFont typeface="Wingdings" pitchFamily="2" charset="2"/>
              <a:buChar char="ü"/>
            </a:pPr>
            <a:r>
              <a:rPr lang="en-US" smtClean="0"/>
              <a:t> Protects medical records, freedom from gov’t interference in our personal affairs</a:t>
            </a:r>
          </a:p>
          <a:p>
            <a:pPr eaLnBrk="1" hangingPunct="1">
              <a:buFont typeface="Wingdings" pitchFamily="2" charset="2"/>
              <a:buChar char="ü"/>
            </a:pPr>
            <a:r>
              <a:rPr lang="en-US" smtClean="0"/>
              <a:t>These unwritten rights may not be taken away</a:t>
            </a:r>
          </a:p>
          <a:p>
            <a:pPr eaLnBrk="1" hangingPunct="1">
              <a:buFont typeface="Wingdings" pitchFamily="2" charset="2"/>
              <a:buNone/>
            </a:pPr>
            <a:endParaRPr lang="en-US" smtClean="0"/>
          </a:p>
          <a:p>
            <a:pPr eaLnBrk="1" hangingPunct="1">
              <a:buFont typeface="Wingdings" pitchFamily="2" charset="2"/>
              <a:buNone/>
            </a:pPr>
            <a:endParaRPr lang="en-US" b="1"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bwMode="auto">
          <a:xfrm>
            <a:off x="228600" y="381000"/>
            <a:ext cx="8229600" cy="609600"/>
          </a:xfrm>
          <a:ln>
            <a:miter lim="800000"/>
            <a:headEnd/>
            <a:tailEnd/>
          </a:ln>
        </p:spPr>
        <p:txBody>
          <a:bodyPr wrap="square" lIns="91440" tIns="45720" rIns="91440" bIns="45720" numCol="1" anchor="t" compatLnSpc="1">
            <a:prstTxWarp prst="textNoShape">
              <a:avLst/>
            </a:prstTxWarp>
            <a:normAutofit fontScale="90000"/>
          </a:bodyPr>
          <a:lstStyle/>
          <a:p>
            <a:pPr eaLnBrk="1" fontAlgn="auto" hangingPunct="1">
              <a:spcAft>
                <a:spcPts val="0"/>
              </a:spcAft>
              <a:defRPr/>
            </a:pPr>
            <a:r>
              <a:rPr lang="en-US" sz="3200" dirty="0" smtClean="0"/>
              <a:t>Other Guarantees in the Bill of Rights</a:t>
            </a:r>
          </a:p>
        </p:txBody>
      </p:sp>
      <p:sp>
        <p:nvSpPr>
          <p:cNvPr id="89091" name="Rectangle 3"/>
          <p:cNvSpPr>
            <a:spLocks noGrp="1" noChangeArrowheads="1"/>
          </p:cNvSpPr>
          <p:nvPr>
            <p:ph type="body" sz="half" idx="1"/>
          </p:nvPr>
        </p:nvSpPr>
        <p:spPr>
          <a:xfrm>
            <a:off x="304800" y="1143000"/>
            <a:ext cx="7848600" cy="2514600"/>
          </a:xfrm>
        </p:spPr>
        <p:txBody>
          <a:bodyPr/>
          <a:lstStyle/>
          <a:p>
            <a:pPr eaLnBrk="1" hangingPunct="1">
              <a:lnSpc>
                <a:spcPct val="80000"/>
              </a:lnSpc>
              <a:buFont typeface="Wingdings" pitchFamily="2" charset="2"/>
              <a:buNone/>
            </a:pPr>
            <a:r>
              <a:rPr lang="en-US" sz="2400" b="1" smtClean="0"/>
              <a:t>Tenth Amendment</a:t>
            </a:r>
          </a:p>
          <a:p>
            <a:pPr eaLnBrk="1" hangingPunct="1">
              <a:lnSpc>
                <a:spcPct val="80000"/>
              </a:lnSpc>
              <a:buFont typeface="Wingdings" pitchFamily="2" charset="2"/>
              <a:buChar char="§"/>
            </a:pPr>
            <a:r>
              <a:rPr lang="en-US" sz="2400" smtClean="0"/>
              <a:t>Any powers not </a:t>
            </a:r>
            <a:r>
              <a:rPr lang="en-US" sz="2400" b="1" smtClean="0"/>
              <a:t>specifically</a:t>
            </a:r>
            <a:r>
              <a:rPr lang="en-US" sz="2400" smtClean="0"/>
              <a:t> given to the national gov’t are reserved to the states or the people</a:t>
            </a:r>
          </a:p>
          <a:p>
            <a:pPr eaLnBrk="1" hangingPunct="1">
              <a:lnSpc>
                <a:spcPct val="80000"/>
              </a:lnSpc>
              <a:buFont typeface="Wingdings" pitchFamily="2" charset="2"/>
              <a:buChar char="§"/>
            </a:pPr>
            <a:r>
              <a:rPr lang="en-US" sz="2400" smtClean="0"/>
              <a:t>Education, Marriage, and Slavery are such issues</a:t>
            </a:r>
          </a:p>
          <a:p>
            <a:pPr eaLnBrk="1" hangingPunct="1">
              <a:lnSpc>
                <a:spcPct val="80000"/>
              </a:lnSpc>
              <a:buFont typeface="Wingdings" pitchFamily="2" charset="2"/>
              <a:buChar char="§"/>
            </a:pPr>
            <a:r>
              <a:rPr lang="en-US" sz="2400" smtClean="0"/>
              <a:t>Prevents Congress and the President from becoming too strong </a:t>
            </a:r>
          </a:p>
          <a:p>
            <a:pPr eaLnBrk="1" hangingPunct="1">
              <a:lnSpc>
                <a:spcPct val="80000"/>
              </a:lnSpc>
              <a:buFont typeface="Wingdings" pitchFamily="2" charset="2"/>
              <a:buChar char="§"/>
            </a:pPr>
            <a:endParaRPr lang="en-US" sz="2400" smtClean="0"/>
          </a:p>
        </p:txBody>
      </p:sp>
      <p:sp>
        <p:nvSpPr>
          <p:cNvPr id="89092" name="Rectangle 4"/>
          <p:cNvSpPr>
            <a:spLocks noGrp="1" noChangeArrowheads="1"/>
          </p:cNvSpPr>
          <p:nvPr>
            <p:ph sz="half" idx="2"/>
          </p:nvPr>
        </p:nvSpPr>
        <p:spPr/>
        <p:txBody>
          <a:bodyPr/>
          <a:lstStyle/>
          <a:p>
            <a:pPr eaLnBrk="1" hangingPunct="1"/>
            <a:endParaRPr lang="en-US" sz="2800" smtClean="0"/>
          </a:p>
        </p:txBody>
      </p:sp>
      <p:pic>
        <p:nvPicPr>
          <p:cNvPr id="89093" name="Picture 6" descr="cool-cartoon-382425"/>
          <p:cNvPicPr>
            <a:picLocks noChangeAspect="1" noChangeArrowheads="1"/>
          </p:cNvPicPr>
          <p:nvPr/>
        </p:nvPicPr>
        <p:blipFill>
          <a:blip r:embed="rId3" cstate="print"/>
          <a:srcRect/>
          <a:stretch>
            <a:fillRect/>
          </a:stretch>
        </p:blipFill>
        <p:spPr bwMode="auto">
          <a:xfrm>
            <a:off x="304800" y="3733800"/>
            <a:ext cx="85344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4"/>
          <p:cNvSpPr>
            <a:spLocks noGrp="1"/>
          </p:cNvSpPr>
          <p:nvPr>
            <p:ph type="title"/>
          </p:nvPr>
        </p:nvSpPr>
        <p:spPr bwMode="auto">
          <a:xfrm>
            <a:off x="152400" y="228600"/>
            <a:ext cx="8229600" cy="731838"/>
          </a:xfrm>
          <a:ln>
            <a:miter lim="800000"/>
            <a:headEnd/>
            <a:tailEnd/>
          </a:ln>
        </p:spPr>
        <p:txBody>
          <a:bodyPr wrap="square" lIns="91440" tIns="45720" rIns="91440" bIns="45720" numCol="1" anchor="t" compatLnSpc="1">
            <a:prstTxWarp prst="textNoShape">
              <a:avLst/>
            </a:prstTxWarp>
          </a:bodyPr>
          <a:lstStyle/>
          <a:p>
            <a:pPr eaLnBrk="1" fontAlgn="auto" hangingPunct="1">
              <a:spcAft>
                <a:spcPts val="0"/>
              </a:spcAft>
              <a:defRPr/>
            </a:pPr>
            <a:r>
              <a:rPr lang="en-US" dirty="0" smtClean="0"/>
              <a:t>Extending the Bill of Rights</a:t>
            </a:r>
          </a:p>
        </p:txBody>
      </p:sp>
      <p:sp>
        <p:nvSpPr>
          <p:cNvPr id="90115" name="Content Placeholder 5"/>
          <p:cNvSpPr>
            <a:spLocks noGrp="1"/>
          </p:cNvSpPr>
          <p:nvPr>
            <p:ph idx="1"/>
          </p:nvPr>
        </p:nvSpPr>
        <p:spPr>
          <a:xfrm>
            <a:off x="457200" y="1143000"/>
            <a:ext cx="7239000" cy="5562600"/>
          </a:xfrm>
        </p:spPr>
        <p:txBody>
          <a:bodyPr/>
          <a:lstStyle/>
          <a:p>
            <a:pPr eaLnBrk="1" hangingPunct="1"/>
            <a:r>
              <a:rPr lang="en-US" sz="3200" smtClean="0"/>
              <a:t>For many years after the passage of the Bill of Rights, state and local gov’ts were not bound by its terms and some states passed laws that violated civil liberties  </a:t>
            </a:r>
          </a:p>
          <a:p>
            <a:pPr eaLnBrk="1" hangingPunct="1"/>
            <a:r>
              <a:rPr lang="en-US" sz="3200" smtClean="0"/>
              <a:t>The </a:t>
            </a:r>
            <a:r>
              <a:rPr lang="en-US" sz="3200" b="1" smtClean="0"/>
              <a:t>13th, 14th, 15th, Amendments </a:t>
            </a:r>
            <a:r>
              <a:rPr lang="en-US" sz="3200" smtClean="0"/>
              <a:t> known as the Civil War Amendments</a:t>
            </a:r>
          </a:p>
          <a:p>
            <a:pPr eaLnBrk="1" hangingPunct="1"/>
            <a:r>
              <a:rPr lang="en-US" sz="3200" smtClean="0"/>
              <a:t>African Americans were slaves in the south until 1865 when three Civil War Amendments were passed</a:t>
            </a:r>
          </a:p>
          <a:p>
            <a:pPr eaLnBrk="1" hangingPunct="1"/>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ln>
            <a:miter lim="800000"/>
            <a:headEnd/>
            <a:tailEnd/>
          </a:ln>
        </p:spPr>
        <p:txBody>
          <a:bodyPr wrap="square" lIns="91440" tIns="45720" rIns="91440" bIns="45720" numCol="1" anchor="t" compatLnSpc="1">
            <a:prstTxWarp prst="textNoShape">
              <a:avLst/>
            </a:prstTxWarp>
          </a:bodyPr>
          <a:lstStyle/>
          <a:p>
            <a:pPr eaLnBrk="1" fontAlgn="auto" hangingPunct="1">
              <a:spcAft>
                <a:spcPts val="0"/>
              </a:spcAft>
              <a:defRPr/>
            </a:pPr>
            <a:endParaRPr lang="en-US" smtClean="0"/>
          </a:p>
        </p:txBody>
      </p:sp>
      <p:sp>
        <p:nvSpPr>
          <p:cNvPr id="72707" name="Rectangle 3"/>
          <p:cNvSpPr>
            <a:spLocks noGrp="1" noChangeArrowheads="1"/>
          </p:cNvSpPr>
          <p:nvPr>
            <p:ph idx="1"/>
          </p:nvPr>
        </p:nvSpPr>
        <p:spPr/>
        <p:txBody>
          <a:bodyPr/>
          <a:lstStyle/>
          <a:p>
            <a:pPr eaLnBrk="1" hangingPunct="1"/>
            <a:endParaRPr lang="en-US" smtClean="0"/>
          </a:p>
        </p:txBody>
      </p:sp>
      <p:pic>
        <p:nvPicPr>
          <p:cNvPr id="72708" name="Picture 5" descr="handelsman">
            <a:hlinkClick r:id="rId3"/>
          </p:cNvPr>
          <p:cNvPicPr>
            <a:picLocks noChangeAspect="1" noChangeArrowheads="1"/>
          </p:cNvPicPr>
          <p:nvPr/>
        </p:nvPicPr>
        <p:blipFill>
          <a:blip r:embed="rId4" cstate="print"/>
          <a:srcRect/>
          <a:stretch>
            <a:fillRect/>
          </a:stretch>
        </p:blipFill>
        <p:spPr bwMode="auto">
          <a:xfrm>
            <a:off x="155575" y="46038"/>
            <a:ext cx="8759825" cy="6754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bwMode="auto">
          <a:xfrm>
            <a:off x="228600" y="381000"/>
            <a:ext cx="8229600" cy="655638"/>
          </a:xfrm>
          <a:ln>
            <a:miter lim="800000"/>
            <a:headEnd/>
            <a:tailEnd/>
          </a:ln>
        </p:spPr>
        <p:txBody>
          <a:bodyPr wrap="square" lIns="91440" tIns="45720" rIns="91440" bIns="45720" numCol="1" anchor="t" compatLnSpc="1">
            <a:prstTxWarp prst="textNoShape">
              <a:avLst/>
            </a:prstTxWarp>
            <a:normAutofit fontScale="90000"/>
          </a:bodyPr>
          <a:lstStyle/>
          <a:p>
            <a:pPr eaLnBrk="1" fontAlgn="auto" hangingPunct="1">
              <a:spcAft>
                <a:spcPts val="0"/>
              </a:spcAft>
              <a:defRPr/>
            </a:pPr>
            <a:r>
              <a:rPr lang="en-US" dirty="0" smtClean="0"/>
              <a:t>Extending the Bill of Rights</a:t>
            </a:r>
          </a:p>
        </p:txBody>
      </p:sp>
      <p:sp>
        <p:nvSpPr>
          <p:cNvPr id="91139" name="Content Placeholder 2"/>
          <p:cNvSpPr>
            <a:spLocks noGrp="1"/>
          </p:cNvSpPr>
          <p:nvPr>
            <p:ph idx="1"/>
          </p:nvPr>
        </p:nvSpPr>
        <p:spPr>
          <a:xfrm>
            <a:off x="457200" y="1143000"/>
            <a:ext cx="7239000" cy="3352800"/>
          </a:xfrm>
        </p:spPr>
        <p:txBody>
          <a:bodyPr/>
          <a:lstStyle/>
          <a:p>
            <a:pPr eaLnBrk="1" hangingPunct="1"/>
            <a:r>
              <a:rPr lang="en-US" sz="3200" b="1" smtClean="0"/>
              <a:t>13th: </a:t>
            </a:r>
            <a:r>
              <a:rPr lang="en-US" sz="3200" smtClean="0"/>
              <a:t>officially outlawed slavery in the United States and this freed thousands of African Americans</a:t>
            </a:r>
          </a:p>
          <a:p>
            <a:pPr eaLnBrk="1" hangingPunct="1"/>
            <a:r>
              <a:rPr lang="en-US" sz="3200" smtClean="0"/>
              <a:t> Outlawed forced labor except as punishment</a:t>
            </a:r>
          </a:p>
          <a:p>
            <a:pPr eaLnBrk="1" hangingPunct="1">
              <a:buFont typeface="Wingdings" pitchFamily="2" charset="2"/>
              <a:buNone/>
            </a:pPr>
            <a:endParaRPr lang="en-US" smtClean="0"/>
          </a:p>
        </p:txBody>
      </p:sp>
      <p:pic>
        <p:nvPicPr>
          <p:cNvPr id="91140" name="Picture 3" descr="3217740217_edb5bc0c73[1].jpg"/>
          <p:cNvPicPr>
            <a:picLocks noChangeAspect="1"/>
          </p:cNvPicPr>
          <p:nvPr/>
        </p:nvPicPr>
        <p:blipFill>
          <a:blip r:embed="rId3" cstate="print"/>
          <a:srcRect/>
          <a:stretch>
            <a:fillRect/>
          </a:stretch>
        </p:blipFill>
        <p:spPr bwMode="auto">
          <a:xfrm>
            <a:off x="4343400" y="3810000"/>
            <a:ext cx="4210050" cy="2667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bwMode="auto">
          <a:xfrm>
            <a:off x="304800" y="228600"/>
            <a:ext cx="8229600" cy="655638"/>
          </a:xfrm>
          <a:ln>
            <a:miter lim="800000"/>
            <a:headEnd/>
            <a:tailEnd/>
          </a:ln>
        </p:spPr>
        <p:txBody>
          <a:bodyPr wrap="square" lIns="91440" tIns="45720" rIns="91440" bIns="45720" numCol="1" anchor="t" compatLnSpc="1">
            <a:prstTxWarp prst="textNoShape">
              <a:avLst/>
            </a:prstTxWarp>
            <a:normAutofit fontScale="90000"/>
          </a:bodyPr>
          <a:lstStyle/>
          <a:p>
            <a:pPr eaLnBrk="1" fontAlgn="auto" hangingPunct="1">
              <a:spcAft>
                <a:spcPts val="0"/>
              </a:spcAft>
              <a:defRPr/>
            </a:pPr>
            <a:r>
              <a:rPr lang="en-US" dirty="0" smtClean="0"/>
              <a:t>Extending the Bill of Rights</a:t>
            </a:r>
          </a:p>
        </p:txBody>
      </p:sp>
      <p:sp>
        <p:nvSpPr>
          <p:cNvPr id="92163" name="Content Placeholder 2"/>
          <p:cNvSpPr>
            <a:spLocks noGrp="1"/>
          </p:cNvSpPr>
          <p:nvPr>
            <p:ph idx="1"/>
          </p:nvPr>
        </p:nvSpPr>
        <p:spPr>
          <a:xfrm>
            <a:off x="457200" y="990600"/>
            <a:ext cx="7467600" cy="5465763"/>
          </a:xfrm>
        </p:spPr>
        <p:txBody>
          <a:bodyPr/>
          <a:lstStyle/>
          <a:p>
            <a:pPr eaLnBrk="1" hangingPunct="1"/>
            <a:r>
              <a:rPr lang="en-US" sz="2000" b="1" smtClean="0"/>
              <a:t>14</a:t>
            </a:r>
            <a:r>
              <a:rPr lang="en-US" sz="2000" b="1" baseline="30000" smtClean="0"/>
              <a:t>TH</a:t>
            </a:r>
            <a:r>
              <a:rPr lang="en-US" sz="2000" b="1" smtClean="0"/>
              <a:t> Amendment  (1868)</a:t>
            </a:r>
          </a:p>
          <a:p>
            <a:pPr eaLnBrk="1" hangingPunct="1"/>
            <a:r>
              <a:rPr lang="en-US" sz="2000" smtClean="0"/>
              <a:t>Passed to prevent southern states from keeping African Americans from holding jobs, denying them property , and other restrictions</a:t>
            </a:r>
          </a:p>
          <a:p>
            <a:pPr eaLnBrk="1" hangingPunct="1"/>
            <a:r>
              <a:rPr lang="en-US" sz="2000" smtClean="0"/>
              <a:t>Every state must grant its citizens “equal protection of the laws” </a:t>
            </a:r>
          </a:p>
          <a:p>
            <a:pPr eaLnBrk="1" hangingPunct="1"/>
            <a:r>
              <a:rPr lang="en-US" sz="2000" smtClean="0"/>
              <a:t>Defines a U.S. citizen as anyone “born or naturalized in the U.S.”</a:t>
            </a:r>
          </a:p>
          <a:p>
            <a:pPr eaLnBrk="1" hangingPunct="1"/>
            <a:r>
              <a:rPr lang="en-US" sz="2000" smtClean="0"/>
              <a:t>The intent was to make the Bill of Rights binding for state AND  national gov’t (nationalization of Bill of Rights)</a:t>
            </a:r>
          </a:p>
          <a:p>
            <a:pPr eaLnBrk="1" hangingPunct="1"/>
            <a:r>
              <a:rPr lang="en-US" sz="2000" smtClean="0"/>
              <a:t>Ignored until 1925 when the Supreme Court ruled in </a:t>
            </a:r>
            <a:r>
              <a:rPr lang="en-US" sz="2000" b="1" i="1" smtClean="0"/>
              <a:t>Gitlow v. New York</a:t>
            </a:r>
            <a:r>
              <a:rPr lang="en-US" sz="2000" i="1" smtClean="0"/>
              <a:t> </a:t>
            </a:r>
            <a:r>
              <a:rPr lang="en-US" sz="2000" smtClean="0"/>
              <a:t>that the 14th Amendment  applies to free speech</a:t>
            </a:r>
          </a:p>
          <a:p>
            <a:pPr eaLnBrk="1" hangingPunct="1"/>
            <a:r>
              <a:rPr lang="en-US" sz="2000" smtClean="0"/>
              <a:t>After this case Supreme Court interpreted that all of the Bill of Rights applied to the state and federal level</a:t>
            </a:r>
            <a:endParaRPr lang="en-US" smtClean="0"/>
          </a:p>
          <a:p>
            <a:pPr eaLnBrk="1" hangingPunct="1">
              <a:buFont typeface="Wingdings" pitchFamily="2" charset="2"/>
              <a:buNone/>
            </a:pPr>
            <a:endParaRPr 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bwMode="auto">
          <a:xfrm>
            <a:off x="228600" y="304800"/>
            <a:ext cx="8229600" cy="655638"/>
          </a:xfrm>
          <a:ln>
            <a:miter lim="800000"/>
            <a:headEnd/>
            <a:tailEnd/>
          </a:ln>
        </p:spPr>
        <p:txBody>
          <a:bodyPr wrap="square" lIns="91440" tIns="45720" rIns="91440" bIns="45720" numCol="1" anchor="t" compatLnSpc="1">
            <a:prstTxWarp prst="textNoShape">
              <a:avLst/>
            </a:prstTxWarp>
            <a:normAutofit fontScale="90000"/>
          </a:bodyPr>
          <a:lstStyle/>
          <a:p>
            <a:pPr eaLnBrk="1" fontAlgn="auto" hangingPunct="1">
              <a:spcAft>
                <a:spcPts val="0"/>
              </a:spcAft>
              <a:defRPr/>
            </a:pPr>
            <a:r>
              <a:rPr lang="en-US" smtClean="0"/>
              <a:t>Extending the Bill of Rights</a:t>
            </a:r>
          </a:p>
        </p:txBody>
      </p:sp>
      <p:sp>
        <p:nvSpPr>
          <p:cNvPr id="93187" name="Content Placeholder 2"/>
          <p:cNvSpPr>
            <a:spLocks noGrp="1"/>
          </p:cNvSpPr>
          <p:nvPr>
            <p:ph sz="half" idx="1"/>
          </p:nvPr>
        </p:nvSpPr>
        <p:spPr>
          <a:xfrm>
            <a:off x="228600" y="1219200"/>
            <a:ext cx="4724400" cy="5334000"/>
          </a:xfrm>
        </p:spPr>
        <p:txBody>
          <a:bodyPr/>
          <a:lstStyle/>
          <a:p>
            <a:pPr eaLnBrk="1" hangingPunct="1"/>
            <a:r>
              <a:rPr lang="en-US" b="1" smtClean="0"/>
              <a:t>15th Amendment (1870)</a:t>
            </a:r>
          </a:p>
          <a:p>
            <a:pPr lvl="2" eaLnBrk="1" hangingPunct="1"/>
            <a:r>
              <a:rPr lang="en-US" sz="2400" smtClean="0"/>
              <a:t>Says that no state may take away a person’s voting rights on the basis of race, color, or previous enslavement</a:t>
            </a:r>
          </a:p>
          <a:p>
            <a:pPr lvl="2" eaLnBrk="1" hangingPunct="1"/>
            <a:r>
              <a:rPr lang="en-US" sz="2400" smtClean="0"/>
              <a:t>This amendment was aimed to give suffrage to African Americans but southern states still found ways around it</a:t>
            </a:r>
          </a:p>
          <a:p>
            <a:pPr lvl="2" eaLnBrk="1" hangingPunct="1"/>
            <a:r>
              <a:rPr lang="en-US" sz="2400" b="1" i="1" smtClean="0"/>
              <a:t>Did not apply to women</a:t>
            </a:r>
          </a:p>
          <a:p>
            <a:pPr lvl="2" eaLnBrk="1" hangingPunct="1"/>
            <a:endParaRPr lang="en-US" sz="2400" smtClean="0"/>
          </a:p>
          <a:p>
            <a:pPr eaLnBrk="1" hangingPunct="1"/>
            <a:endParaRPr lang="en-US" smtClean="0"/>
          </a:p>
        </p:txBody>
      </p:sp>
      <p:pic>
        <p:nvPicPr>
          <p:cNvPr id="93188" name="Content Placeholder 4" descr="first_vote[1].jpg"/>
          <p:cNvPicPr>
            <a:picLocks noGrp="1" noChangeAspect="1"/>
          </p:cNvPicPr>
          <p:nvPr>
            <p:ph sz="half" idx="2"/>
          </p:nvPr>
        </p:nvPicPr>
        <p:blipFill>
          <a:blip r:embed="rId3" cstate="print"/>
          <a:srcRect/>
          <a:stretch>
            <a:fillRect/>
          </a:stretch>
        </p:blipFill>
        <p:spPr>
          <a:xfrm>
            <a:off x="5257800" y="2057400"/>
            <a:ext cx="3521075" cy="3741738"/>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4"/>
          <p:cNvSpPr>
            <a:spLocks noGrp="1"/>
          </p:cNvSpPr>
          <p:nvPr>
            <p:ph type="title"/>
          </p:nvPr>
        </p:nvSpPr>
        <p:spPr bwMode="auto">
          <a:xfrm>
            <a:off x="228600" y="304800"/>
            <a:ext cx="8229600" cy="655638"/>
          </a:xfrm>
          <a:ln>
            <a:miter lim="800000"/>
            <a:headEnd/>
            <a:tailEnd/>
          </a:ln>
        </p:spPr>
        <p:txBody>
          <a:bodyPr wrap="square" lIns="91440" tIns="45720" rIns="91440" bIns="45720" numCol="1" anchor="t" compatLnSpc="1">
            <a:prstTxWarp prst="textNoShape">
              <a:avLst/>
            </a:prstTxWarp>
            <a:normAutofit fontScale="90000"/>
          </a:bodyPr>
          <a:lstStyle/>
          <a:p>
            <a:pPr eaLnBrk="1" fontAlgn="auto" hangingPunct="1">
              <a:spcAft>
                <a:spcPts val="0"/>
              </a:spcAft>
              <a:defRPr/>
            </a:pPr>
            <a:r>
              <a:rPr lang="en-US" dirty="0" smtClean="0"/>
              <a:t>Extending the Bill of Rights</a:t>
            </a:r>
          </a:p>
        </p:txBody>
      </p:sp>
      <p:sp>
        <p:nvSpPr>
          <p:cNvPr id="94211" name="Content Placeholder 5"/>
          <p:cNvSpPr>
            <a:spLocks noGrp="1"/>
          </p:cNvSpPr>
          <p:nvPr>
            <p:ph sz="half" idx="1"/>
          </p:nvPr>
        </p:nvSpPr>
        <p:spPr>
          <a:xfrm>
            <a:off x="457200" y="1600200"/>
            <a:ext cx="4495800" cy="4800600"/>
          </a:xfrm>
        </p:spPr>
        <p:txBody>
          <a:bodyPr/>
          <a:lstStyle/>
          <a:p>
            <a:pPr marL="342900" lvl="1" indent="-342900" eaLnBrk="1" hangingPunct="1"/>
            <a:r>
              <a:rPr lang="en-US" b="1" smtClean="0">
                <a:solidFill>
                  <a:schemeClr val="tx1"/>
                </a:solidFill>
              </a:rPr>
              <a:t>17</a:t>
            </a:r>
            <a:r>
              <a:rPr lang="en-US" b="1" baseline="30000" smtClean="0">
                <a:solidFill>
                  <a:schemeClr val="tx1"/>
                </a:solidFill>
              </a:rPr>
              <a:t>th</a:t>
            </a:r>
            <a:r>
              <a:rPr lang="en-US" b="1" smtClean="0">
                <a:solidFill>
                  <a:schemeClr val="tx1"/>
                </a:solidFill>
              </a:rPr>
              <a:t> Amendment (1913)</a:t>
            </a:r>
            <a:endParaRPr lang="en-US" sz="1400" b="1" smtClean="0">
              <a:solidFill>
                <a:schemeClr val="tx1"/>
              </a:solidFill>
            </a:endParaRPr>
          </a:p>
          <a:p>
            <a:pPr marL="342900" lvl="2" indent="-342900" eaLnBrk="1" hangingPunct="1"/>
            <a:r>
              <a:rPr lang="en-US" smtClean="0"/>
              <a:t>Allows voters to elect their senators directly instead of the previous system where state legislatures had elected them</a:t>
            </a:r>
            <a:endParaRPr lang="en-US" sz="1200" smtClean="0"/>
          </a:p>
          <a:p>
            <a:pPr eaLnBrk="1" hangingPunct="1"/>
            <a:r>
              <a:rPr lang="en-US" sz="2400" i="1" smtClean="0"/>
              <a:t>Gave people greater voice in gov’t</a:t>
            </a:r>
          </a:p>
          <a:p>
            <a:pPr eaLnBrk="1" hangingPunct="1"/>
            <a:r>
              <a:rPr lang="en-US" sz="2400" b="1" smtClean="0"/>
              <a:t>19th Amendment (1920) </a:t>
            </a:r>
          </a:p>
          <a:p>
            <a:pPr eaLnBrk="1" hangingPunct="1"/>
            <a:r>
              <a:rPr lang="en-US" sz="2400" smtClean="0"/>
              <a:t>Gave women the right to vote in all national and state elections </a:t>
            </a:r>
          </a:p>
          <a:p>
            <a:pPr eaLnBrk="1" hangingPunct="1"/>
            <a:endParaRPr lang="en-US" smtClean="0"/>
          </a:p>
        </p:txBody>
      </p:sp>
      <p:pic>
        <p:nvPicPr>
          <p:cNvPr id="94212" name="Content Placeholder 4" descr="AlphaLeague[1].jpg"/>
          <p:cNvPicPr>
            <a:picLocks noGrp="1" noChangeAspect="1"/>
          </p:cNvPicPr>
          <p:nvPr>
            <p:ph sz="half" idx="2"/>
          </p:nvPr>
        </p:nvPicPr>
        <p:blipFill>
          <a:blip r:embed="rId3" cstate="print"/>
          <a:srcRect/>
          <a:stretch>
            <a:fillRect/>
          </a:stretch>
        </p:blipFill>
        <p:spPr>
          <a:xfrm>
            <a:off x="5334000" y="2514600"/>
            <a:ext cx="3521075" cy="2433638"/>
          </a:xfr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bwMode="auto">
          <a:xfrm>
            <a:off x="228600" y="304800"/>
            <a:ext cx="8229600" cy="655638"/>
          </a:xfrm>
          <a:ln>
            <a:miter lim="800000"/>
            <a:headEnd/>
            <a:tailEnd/>
          </a:ln>
        </p:spPr>
        <p:txBody>
          <a:bodyPr wrap="square" lIns="91440" tIns="45720" rIns="91440" bIns="45720" numCol="1" anchor="t" compatLnSpc="1">
            <a:prstTxWarp prst="textNoShape">
              <a:avLst/>
            </a:prstTxWarp>
            <a:normAutofit fontScale="90000"/>
          </a:bodyPr>
          <a:lstStyle/>
          <a:p>
            <a:pPr eaLnBrk="1" fontAlgn="auto" hangingPunct="1">
              <a:spcAft>
                <a:spcPts val="0"/>
              </a:spcAft>
              <a:defRPr/>
            </a:pPr>
            <a:r>
              <a:rPr lang="en-US" dirty="0" smtClean="0"/>
              <a:t>Extending the Bill of Rights</a:t>
            </a:r>
          </a:p>
        </p:txBody>
      </p:sp>
      <p:sp>
        <p:nvSpPr>
          <p:cNvPr id="95235" name="Content Placeholder 2"/>
          <p:cNvSpPr>
            <a:spLocks noGrp="1"/>
          </p:cNvSpPr>
          <p:nvPr>
            <p:ph idx="1"/>
          </p:nvPr>
        </p:nvSpPr>
        <p:spPr>
          <a:xfrm>
            <a:off x="457200" y="1143000"/>
            <a:ext cx="7239000" cy="5410200"/>
          </a:xfrm>
        </p:spPr>
        <p:txBody>
          <a:bodyPr/>
          <a:lstStyle/>
          <a:p>
            <a:pPr eaLnBrk="1" hangingPunct="1"/>
            <a:r>
              <a:rPr lang="en-US" sz="2400" b="1" smtClean="0"/>
              <a:t>The 23rd Amendment (1961)</a:t>
            </a:r>
          </a:p>
          <a:p>
            <a:pPr marL="342900" lvl="2" indent="-342900" eaLnBrk="1" hangingPunct="1"/>
            <a:r>
              <a:rPr lang="en-US" sz="2400" smtClean="0"/>
              <a:t>Allows the residents of Washington D.C. to vote for president and vice president </a:t>
            </a:r>
          </a:p>
          <a:p>
            <a:pPr marL="342900" lvl="2" indent="-342900" eaLnBrk="1" hangingPunct="1"/>
            <a:r>
              <a:rPr lang="en-US" sz="2400" b="1" smtClean="0"/>
              <a:t>The 24</a:t>
            </a:r>
            <a:r>
              <a:rPr lang="en-US" sz="2400" b="1" baseline="30000" smtClean="0"/>
              <a:t>th</a:t>
            </a:r>
            <a:r>
              <a:rPr lang="en-US" sz="2400" b="1" smtClean="0"/>
              <a:t> Amendment (1964)</a:t>
            </a:r>
          </a:p>
          <a:p>
            <a:pPr marL="342900" lvl="2" indent="-342900" eaLnBrk="1" hangingPunct="1"/>
            <a:r>
              <a:rPr lang="en-US" sz="2400" smtClean="0"/>
              <a:t>Made poll taxes illegal in national and state elections; this prevented some southern states from keeping poor citizens from voting</a:t>
            </a:r>
          </a:p>
          <a:p>
            <a:pPr marL="342900" lvl="2" indent="-342900" eaLnBrk="1" hangingPunct="1"/>
            <a:r>
              <a:rPr lang="en-US" sz="2400" b="1" smtClean="0"/>
              <a:t>The 26th Amendment (1971) </a:t>
            </a:r>
          </a:p>
          <a:p>
            <a:pPr marL="342900" lvl="2" indent="-342900" eaLnBrk="1" hangingPunct="1"/>
            <a:r>
              <a:rPr lang="en-US" sz="2400" smtClean="0"/>
              <a:t>Sets the voting age at 18, this allowed teens who were fighting for the army to be able to vote</a:t>
            </a:r>
          </a:p>
          <a:p>
            <a:pPr marL="342900" lvl="2" indent="-342900" eaLnBrk="1" hangingPunct="1"/>
            <a:r>
              <a:rPr lang="en-US" sz="2400" smtClean="0"/>
              <a:t>This was done while America was involved in the Vietnam Conflict</a:t>
            </a:r>
          </a:p>
          <a:p>
            <a:pPr marL="342900" lvl="2" indent="-342900" eaLnBrk="1" hangingPunct="1"/>
            <a:endParaRPr lang="en-US" smtClean="0"/>
          </a:p>
          <a:p>
            <a:pPr marL="342900" lvl="2" indent="-342900" eaLnBrk="1" hangingPunct="1"/>
            <a:endParaRPr lang="en-US" smtClean="0"/>
          </a:p>
          <a:p>
            <a:pPr marL="342900" lvl="2" indent="-342900" eaLnBrk="1" hangingPunct="1"/>
            <a:endParaRPr lang="en-US" sz="1200" smtClean="0"/>
          </a:p>
          <a:p>
            <a:pPr marL="342900" lvl="2" indent="-342900" eaLnBrk="1" hangingPunct="1">
              <a:buFont typeface="Wingdings" pitchFamily="2" charset="2"/>
              <a:buNone/>
            </a:pPr>
            <a:endParaRPr lang="en-US" sz="1200" smtClean="0"/>
          </a:p>
          <a:p>
            <a:pPr eaLnBrk="1" hangingPunct="1"/>
            <a:endParaRPr lang="en-US" smtClean="0"/>
          </a:p>
          <a:p>
            <a:pPr eaLnBrk="1" hangingPunct="1"/>
            <a:endParaRPr lang="en-US" b="1"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bwMode="auto">
          <a:xfrm>
            <a:off x="304800" y="304800"/>
            <a:ext cx="7848600" cy="838200"/>
          </a:xfrm>
          <a:solidFill>
            <a:srgbClr val="FFFFFF"/>
          </a:solidFill>
          <a:ln>
            <a:solidFill>
              <a:srgbClr val="000000"/>
            </a:solidFill>
            <a:miter lim="800000"/>
            <a:headEnd/>
            <a:tailEnd/>
          </a:ln>
        </p:spPr>
        <p:txBody>
          <a:bodyPr wrap="square" lIns="91440" tIns="45720" rIns="91440" bIns="45720" numCol="1" compatLnSpc="1">
            <a:prstTxWarp prst="textNoShape">
              <a:avLst/>
            </a:prstTxWarp>
          </a:bodyPr>
          <a:lstStyle/>
          <a:p>
            <a:pPr eaLnBrk="1" fontAlgn="auto" hangingPunct="1">
              <a:spcAft>
                <a:spcPts val="0"/>
              </a:spcAft>
              <a:defRPr/>
            </a:pPr>
            <a:r>
              <a:rPr lang="en-US" smtClean="0"/>
              <a:t>The Civil Rights Struggle</a:t>
            </a:r>
          </a:p>
        </p:txBody>
      </p:sp>
      <p:sp>
        <p:nvSpPr>
          <p:cNvPr id="3" name="Content Placeholder 2"/>
          <p:cNvSpPr>
            <a:spLocks noGrp="1"/>
          </p:cNvSpPr>
          <p:nvPr>
            <p:ph sz="half" idx="1"/>
          </p:nvPr>
        </p:nvSpPr>
        <p:spPr>
          <a:xfrm>
            <a:off x="304800" y="1600200"/>
            <a:ext cx="4495800" cy="4953000"/>
          </a:xfrm>
          <a:solidFill>
            <a:srgbClr val="FFFFFF"/>
          </a:solidFill>
          <a:ln>
            <a:solidFill>
              <a:srgbClr val="000000"/>
            </a:solidFill>
          </a:ln>
        </p:spPr>
        <p:txBody>
          <a:bodyPr/>
          <a:lstStyle/>
          <a:p>
            <a:pPr eaLnBrk="1" hangingPunct="1">
              <a:buFont typeface="Wingdings" pitchFamily="2" charset="2"/>
              <a:buNone/>
            </a:pPr>
            <a:r>
              <a:rPr lang="en-US" sz="2000" b="1" u="sng" smtClean="0"/>
              <a:t>Background of the Struggle</a:t>
            </a:r>
          </a:p>
          <a:p>
            <a:pPr eaLnBrk="1" hangingPunct="1"/>
            <a:r>
              <a:rPr lang="en-US" sz="2000" smtClean="0"/>
              <a:t>Post civil war, African Americans faced discrimination</a:t>
            </a:r>
          </a:p>
          <a:p>
            <a:pPr marL="547688" lvl="1" indent="-273050" eaLnBrk="1" hangingPunct="1"/>
            <a:r>
              <a:rPr lang="en-US" sz="2000" smtClean="0">
                <a:solidFill>
                  <a:schemeClr val="tx1"/>
                </a:solidFill>
              </a:rPr>
              <a:t>Discrimination – unfair treatment based on prejudice against a certain group</a:t>
            </a:r>
          </a:p>
          <a:p>
            <a:pPr eaLnBrk="1" hangingPunct="1"/>
            <a:r>
              <a:rPr lang="en-US" sz="2000" smtClean="0"/>
              <a:t>South had </a:t>
            </a:r>
            <a:r>
              <a:rPr lang="en-US" sz="2000" b="1" smtClean="0"/>
              <a:t>“Jim Crow”</a:t>
            </a:r>
            <a:r>
              <a:rPr lang="en-US" sz="2000" smtClean="0"/>
              <a:t> laws</a:t>
            </a:r>
          </a:p>
          <a:p>
            <a:pPr marL="547688" lvl="1" indent="-273050" eaLnBrk="1" hangingPunct="1"/>
            <a:r>
              <a:rPr lang="en-US" sz="2000" smtClean="0">
                <a:solidFill>
                  <a:schemeClr val="tx1"/>
                </a:solidFill>
              </a:rPr>
              <a:t>Separation in pubic places</a:t>
            </a:r>
          </a:p>
          <a:p>
            <a:pPr eaLnBrk="1" hangingPunct="1"/>
            <a:r>
              <a:rPr lang="en-US" sz="2000" smtClean="0"/>
              <a:t>Segregation </a:t>
            </a:r>
          </a:p>
          <a:p>
            <a:pPr marL="547688" lvl="1" indent="-273050" eaLnBrk="1" hangingPunct="1"/>
            <a:r>
              <a:rPr lang="en-US" sz="2000" smtClean="0">
                <a:solidFill>
                  <a:schemeClr val="tx1"/>
                </a:solidFill>
              </a:rPr>
              <a:t>Legal separation of the races</a:t>
            </a:r>
          </a:p>
          <a:p>
            <a:pPr eaLnBrk="1" hangingPunct="1"/>
            <a:r>
              <a:rPr lang="en-US" sz="2000" smtClean="0"/>
              <a:t>Civil Rights were needed</a:t>
            </a:r>
          </a:p>
          <a:p>
            <a:pPr marL="547688" lvl="1" indent="-273050" eaLnBrk="1" hangingPunct="1"/>
            <a:r>
              <a:rPr lang="en-US" sz="2000" smtClean="0">
                <a:solidFill>
                  <a:schemeClr val="tx1"/>
                </a:solidFill>
              </a:rPr>
              <a:t>The rights of full citizenship and equality under the law</a:t>
            </a:r>
          </a:p>
          <a:p>
            <a:pPr eaLnBrk="1" hangingPunct="1">
              <a:buFont typeface="Wingdings" pitchFamily="2" charset="2"/>
              <a:buNone/>
            </a:pPr>
            <a:endParaRPr lang="en-US" sz="1800" smtClean="0"/>
          </a:p>
        </p:txBody>
      </p:sp>
      <p:sp>
        <p:nvSpPr>
          <p:cNvPr id="96260" name="Rectangle 4"/>
          <p:cNvSpPr>
            <a:spLocks noGrp="1" noChangeArrowheads="1"/>
          </p:cNvSpPr>
          <p:nvPr>
            <p:ph type="body" sz="half" idx="2"/>
          </p:nvPr>
        </p:nvSpPr>
        <p:spPr/>
        <p:txBody>
          <a:bodyPr/>
          <a:lstStyle/>
          <a:p>
            <a:pPr eaLnBrk="1" hangingPunct="1">
              <a:buFont typeface="Wingdings" pitchFamily="2" charset="2"/>
              <a:buNone/>
            </a:pPr>
            <a:endParaRPr lang="en-US" sz="2800" smtClean="0"/>
          </a:p>
        </p:txBody>
      </p:sp>
      <p:pic>
        <p:nvPicPr>
          <p:cNvPr id="96261" name="Picture 6" descr="JimCrowPic3"/>
          <p:cNvPicPr>
            <a:picLocks noChangeAspect="1" noChangeArrowheads="1"/>
          </p:cNvPicPr>
          <p:nvPr/>
        </p:nvPicPr>
        <p:blipFill>
          <a:blip r:embed="rId3" cstate="print"/>
          <a:srcRect/>
          <a:stretch>
            <a:fillRect/>
          </a:stretch>
        </p:blipFill>
        <p:spPr bwMode="auto">
          <a:xfrm>
            <a:off x="4876800" y="2133600"/>
            <a:ext cx="4019550" cy="32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bwMode="auto">
          <a:xfrm>
            <a:off x="381000" y="381000"/>
            <a:ext cx="7696200" cy="731838"/>
          </a:xfrm>
          <a:solidFill>
            <a:srgbClr val="FFFFFF"/>
          </a:solidFill>
          <a:ln>
            <a:solidFill>
              <a:srgbClr val="000000"/>
            </a:solidFill>
            <a:miter lim="800000"/>
            <a:headEnd/>
            <a:tailEnd/>
          </a:ln>
        </p:spPr>
        <p:txBody>
          <a:bodyPr wrap="square" lIns="91440" tIns="45720" rIns="91440" bIns="45720" numCol="1" compatLnSpc="1">
            <a:prstTxWarp prst="textNoShape">
              <a:avLst/>
            </a:prstTxWarp>
          </a:bodyPr>
          <a:lstStyle/>
          <a:p>
            <a:pPr eaLnBrk="1" fontAlgn="auto" hangingPunct="1">
              <a:spcAft>
                <a:spcPts val="0"/>
              </a:spcAft>
              <a:defRPr/>
            </a:pPr>
            <a:r>
              <a:rPr lang="en-US" smtClean="0"/>
              <a:t>The Civil Rights Struggle</a:t>
            </a:r>
          </a:p>
        </p:txBody>
      </p:sp>
      <p:sp>
        <p:nvSpPr>
          <p:cNvPr id="3" name="Content Placeholder 2"/>
          <p:cNvSpPr>
            <a:spLocks noGrp="1"/>
          </p:cNvSpPr>
          <p:nvPr>
            <p:ph idx="1"/>
          </p:nvPr>
        </p:nvSpPr>
        <p:spPr>
          <a:xfrm>
            <a:off x="457200" y="1371600"/>
            <a:ext cx="7239000" cy="5257800"/>
          </a:xfrm>
          <a:solidFill>
            <a:srgbClr val="FFFFFF"/>
          </a:solidFill>
          <a:ln>
            <a:solidFill>
              <a:srgbClr val="000000"/>
            </a:solidFill>
          </a:ln>
        </p:spPr>
        <p:txBody>
          <a:bodyPr/>
          <a:lstStyle/>
          <a:p>
            <a:pPr eaLnBrk="1" hangingPunct="1"/>
            <a:r>
              <a:rPr lang="en-US" sz="2400" smtClean="0"/>
              <a:t>African Americans seen as “second-class citizens”</a:t>
            </a:r>
          </a:p>
          <a:p>
            <a:pPr eaLnBrk="1" hangingPunct="1"/>
            <a:r>
              <a:rPr lang="en-US" sz="2400" smtClean="0"/>
              <a:t>National Association for the Advancement of Colored People (NAACP) established in 1909 by African Americans and whites</a:t>
            </a:r>
          </a:p>
          <a:p>
            <a:pPr marL="547688" lvl="1" indent="-273050" eaLnBrk="1" hangingPunct="1"/>
            <a:r>
              <a:rPr lang="en-US" sz="2400" smtClean="0"/>
              <a:t>Worked through courts to challenge laws and customs</a:t>
            </a:r>
          </a:p>
          <a:p>
            <a:pPr eaLnBrk="1" hangingPunct="1"/>
            <a:r>
              <a:rPr lang="en-US" sz="2400" smtClean="0"/>
              <a:t>1910 the National Urban League founded</a:t>
            </a:r>
          </a:p>
          <a:p>
            <a:pPr marL="547688" lvl="1" indent="-273050" eaLnBrk="1" hangingPunct="1"/>
            <a:r>
              <a:rPr lang="en-US" sz="2400" smtClean="0"/>
              <a:t>To aid in finding jobs and getting ahead in life</a:t>
            </a:r>
          </a:p>
          <a:p>
            <a:pPr eaLnBrk="1" hangingPunct="1"/>
            <a:r>
              <a:rPr lang="en-US" sz="2400" smtClean="0"/>
              <a:t>1950’S and 1960’s Civil Rights Movement gradually developed from these and other groups and other involved people</a:t>
            </a:r>
          </a:p>
          <a:p>
            <a:pPr marL="547688" lvl="1" indent="-273050" eaLnBrk="1" hangingPunct="1"/>
            <a:r>
              <a:rPr lang="en-US" sz="2400" smtClean="0"/>
              <a:t>Millions supported the movement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idx="4294967295"/>
          </p:nvPr>
        </p:nvSpPr>
        <p:spPr bwMode="auto">
          <a:xfrm>
            <a:off x="0" y="304800"/>
            <a:ext cx="8229600" cy="808038"/>
          </a:xfrm>
          <a:solidFill>
            <a:srgbClr val="FFFFFF"/>
          </a:solidFill>
          <a:ln>
            <a:solidFill>
              <a:srgbClr val="000000"/>
            </a:solidFill>
            <a:miter lim="800000"/>
            <a:headEnd/>
            <a:tailEnd/>
          </a:ln>
        </p:spPr>
        <p:txBody>
          <a:bodyPr/>
          <a:lstStyle/>
          <a:p>
            <a:pPr eaLnBrk="1" fontAlgn="auto" hangingPunct="1">
              <a:spcAft>
                <a:spcPts val="0"/>
              </a:spcAft>
              <a:defRPr/>
            </a:pPr>
            <a:r>
              <a:rPr lang="en-US" smtClean="0"/>
              <a:t>The Civil Rights Struggle</a:t>
            </a:r>
          </a:p>
        </p:txBody>
      </p:sp>
      <p:sp>
        <p:nvSpPr>
          <p:cNvPr id="3" name="Content Placeholder 2"/>
          <p:cNvSpPr>
            <a:spLocks noGrp="1"/>
          </p:cNvSpPr>
          <p:nvPr>
            <p:ph sz="quarter" idx="4294967295"/>
          </p:nvPr>
        </p:nvSpPr>
        <p:spPr>
          <a:xfrm>
            <a:off x="0" y="1527175"/>
            <a:ext cx="8504238" cy="4797425"/>
          </a:xfrm>
        </p:spPr>
        <p:txBody>
          <a:bodyPr/>
          <a:lstStyle/>
          <a:p>
            <a:pPr eaLnBrk="1" hangingPunct="1">
              <a:lnSpc>
                <a:spcPct val="90000"/>
              </a:lnSpc>
            </a:pPr>
            <a:r>
              <a:rPr lang="en-US" sz="1800" b="1" smtClean="0"/>
              <a:t>1948 </a:t>
            </a:r>
            <a:r>
              <a:rPr lang="en-US" sz="1800" smtClean="0"/>
              <a:t>– Truman ordered end to segregation in armed forces</a:t>
            </a:r>
          </a:p>
          <a:p>
            <a:pPr eaLnBrk="1" hangingPunct="1">
              <a:lnSpc>
                <a:spcPct val="90000"/>
              </a:lnSpc>
            </a:pPr>
            <a:r>
              <a:rPr lang="en-US" sz="1800" b="1" smtClean="0"/>
              <a:t>1954 </a:t>
            </a:r>
            <a:r>
              <a:rPr lang="en-US" sz="1800" smtClean="0"/>
              <a:t>– </a:t>
            </a:r>
            <a:r>
              <a:rPr lang="en-US" sz="1800" b="1" i="1" smtClean="0"/>
              <a:t>Brown v. Board of Education of Topeka, Kansas</a:t>
            </a:r>
            <a:endParaRPr lang="en-US" sz="1800" b="1" smtClean="0"/>
          </a:p>
          <a:p>
            <a:pPr marL="547688" lvl="1" indent="-273050" eaLnBrk="1" hangingPunct="1">
              <a:lnSpc>
                <a:spcPct val="90000"/>
              </a:lnSpc>
            </a:pPr>
            <a:r>
              <a:rPr lang="en-US" sz="1800" smtClean="0">
                <a:solidFill>
                  <a:schemeClr val="tx1"/>
                </a:solidFill>
              </a:rPr>
              <a:t>Argued segregated public schools unconstitutional</a:t>
            </a:r>
          </a:p>
          <a:p>
            <a:pPr marL="547688" lvl="1" indent="-273050" eaLnBrk="1" hangingPunct="1">
              <a:lnSpc>
                <a:spcPct val="90000"/>
              </a:lnSpc>
            </a:pPr>
            <a:r>
              <a:rPr lang="en-US" sz="1800" smtClean="0">
                <a:solidFill>
                  <a:schemeClr val="tx1"/>
                </a:solidFill>
              </a:rPr>
              <a:t>Segregation violated Amendment XIV’s principle of equal protection under the law</a:t>
            </a:r>
          </a:p>
          <a:p>
            <a:pPr eaLnBrk="1" hangingPunct="1">
              <a:lnSpc>
                <a:spcPct val="90000"/>
              </a:lnSpc>
            </a:pPr>
            <a:r>
              <a:rPr lang="en-US" sz="1800" b="1" smtClean="0"/>
              <a:t>1950s</a:t>
            </a:r>
            <a:r>
              <a:rPr lang="en-US" sz="1800" smtClean="0"/>
              <a:t> – Dr. Martin Luther King, Jr. became one of the main leaders of the civil rights movement.</a:t>
            </a:r>
          </a:p>
          <a:p>
            <a:pPr marL="547688" lvl="1" indent="-273050" eaLnBrk="1" hangingPunct="1">
              <a:lnSpc>
                <a:spcPct val="90000"/>
              </a:lnSpc>
            </a:pPr>
            <a:r>
              <a:rPr lang="en-US" sz="1800" smtClean="0">
                <a:solidFill>
                  <a:schemeClr val="tx1"/>
                </a:solidFill>
              </a:rPr>
              <a:t>Baptist minister, great orator</a:t>
            </a:r>
          </a:p>
          <a:p>
            <a:pPr marL="547688" lvl="1" indent="-273050" eaLnBrk="1" hangingPunct="1">
              <a:lnSpc>
                <a:spcPct val="90000"/>
              </a:lnSpc>
            </a:pPr>
            <a:r>
              <a:rPr lang="en-US" sz="1800" smtClean="0">
                <a:solidFill>
                  <a:schemeClr val="tx1"/>
                </a:solidFill>
              </a:rPr>
              <a:t>Believed in </a:t>
            </a:r>
            <a:r>
              <a:rPr lang="en-US" sz="1800" i="1" smtClean="0">
                <a:solidFill>
                  <a:schemeClr val="tx1"/>
                </a:solidFill>
              </a:rPr>
              <a:t>nonviolent resistance</a:t>
            </a:r>
            <a:r>
              <a:rPr lang="en-US" sz="1800" smtClean="0">
                <a:solidFill>
                  <a:schemeClr val="tx1"/>
                </a:solidFill>
              </a:rPr>
              <a:t> </a:t>
            </a:r>
          </a:p>
          <a:p>
            <a:pPr marL="547688" lvl="1" indent="-273050" eaLnBrk="1" hangingPunct="1">
              <a:lnSpc>
                <a:spcPct val="90000"/>
              </a:lnSpc>
            </a:pPr>
            <a:r>
              <a:rPr lang="en-US" sz="1800" smtClean="0">
                <a:solidFill>
                  <a:schemeClr val="tx1"/>
                </a:solidFill>
              </a:rPr>
              <a:t>Helped organize marches, boycotts, and demonstrations</a:t>
            </a:r>
          </a:p>
        </p:txBody>
      </p:sp>
      <p:pic>
        <p:nvPicPr>
          <p:cNvPr id="98308" name="Picture 5" descr="girl%20with%20newspaper"/>
          <p:cNvPicPr>
            <a:picLocks noChangeAspect="1" noChangeArrowheads="1"/>
          </p:cNvPicPr>
          <p:nvPr/>
        </p:nvPicPr>
        <p:blipFill>
          <a:blip r:embed="rId3" cstate="print"/>
          <a:srcRect/>
          <a:stretch>
            <a:fillRect/>
          </a:stretch>
        </p:blipFill>
        <p:spPr bwMode="auto">
          <a:xfrm>
            <a:off x="6096000" y="4778375"/>
            <a:ext cx="2828925" cy="1908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bwMode="auto">
          <a:xfrm>
            <a:off x="152400" y="381000"/>
            <a:ext cx="8001000" cy="762000"/>
          </a:xfrm>
          <a:solidFill>
            <a:srgbClr val="FFFFFF"/>
          </a:solidFill>
          <a:ln>
            <a:solidFill>
              <a:srgbClr val="000000"/>
            </a:solidFill>
            <a:miter lim="800000"/>
            <a:headEnd/>
            <a:tailEnd/>
          </a:ln>
        </p:spPr>
        <p:txBody>
          <a:bodyPr wrap="square" lIns="91440" tIns="45720" rIns="91440" bIns="45720" numCol="1" compatLnSpc="1">
            <a:prstTxWarp prst="textNoShape">
              <a:avLst/>
            </a:prstTxWarp>
          </a:bodyPr>
          <a:lstStyle/>
          <a:p>
            <a:pPr eaLnBrk="1" fontAlgn="auto" hangingPunct="1">
              <a:spcAft>
                <a:spcPts val="0"/>
              </a:spcAft>
              <a:defRPr/>
            </a:pPr>
            <a:r>
              <a:rPr lang="en-US" sz="3600" smtClean="0"/>
              <a:t>The Civil Rights Struggle</a:t>
            </a:r>
          </a:p>
        </p:txBody>
      </p:sp>
      <p:sp>
        <p:nvSpPr>
          <p:cNvPr id="99331" name="Rectangle 4"/>
          <p:cNvSpPr>
            <a:spLocks noGrp="1" noChangeArrowheads="1"/>
          </p:cNvSpPr>
          <p:nvPr>
            <p:ph type="body" sz="half" idx="1"/>
          </p:nvPr>
        </p:nvSpPr>
        <p:spPr>
          <a:xfrm>
            <a:off x="457200" y="1600200"/>
            <a:ext cx="3124200" cy="4525963"/>
          </a:xfrm>
        </p:spPr>
        <p:txBody>
          <a:bodyPr/>
          <a:lstStyle/>
          <a:p>
            <a:pPr eaLnBrk="1" hangingPunct="1">
              <a:buFont typeface="Wingdings" pitchFamily="2" charset="2"/>
              <a:buNone/>
            </a:pPr>
            <a:endParaRPr lang="en-US" sz="2800" smtClean="0"/>
          </a:p>
        </p:txBody>
      </p:sp>
      <p:sp>
        <p:nvSpPr>
          <p:cNvPr id="3" name="Content Placeholder 2"/>
          <p:cNvSpPr>
            <a:spLocks noGrp="1"/>
          </p:cNvSpPr>
          <p:nvPr>
            <p:ph sz="half" idx="2"/>
          </p:nvPr>
        </p:nvSpPr>
        <p:spPr>
          <a:xfrm>
            <a:off x="3733800" y="1600200"/>
            <a:ext cx="4495800" cy="4876800"/>
          </a:xfrm>
        </p:spPr>
        <p:txBody>
          <a:bodyPr/>
          <a:lstStyle/>
          <a:p>
            <a:pPr eaLnBrk="1" hangingPunct="1">
              <a:lnSpc>
                <a:spcPct val="90000"/>
              </a:lnSpc>
            </a:pPr>
            <a:r>
              <a:rPr lang="en-US" sz="2000" smtClean="0"/>
              <a:t>“Sit-ins”</a:t>
            </a:r>
          </a:p>
          <a:p>
            <a:pPr eaLnBrk="1" hangingPunct="1">
              <a:lnSpc>
                <a:spcPct val="90000"/>
              </a:lnSpc>
            </a:pPr>
            <a:r>
              <a:rPr lang="en-US" sz="2000" smtClean="0"/>
              <a:t>“Freedom Riders”</a:t>
            </a:r>
          </a:p>
          <a:p>
            <a:pPr eaLnBrk="1" hangingPunct="1">
              <a:lnSpc>
                <a:spcPct val="90000"/>
              </a:lnSpc>
            </a:pPr>
            <a:r>
              <a:rPr lang="en-US" sz="2000" smtClean="0"/>
              <a:t>Some whites responded with violence.</a:t>
            </a:r>
          </a:p>
          <a:p>
            <a:pPr eaLnBrk="1" hangingPunct="1">
              <a:lnSpc>
                <a:spcPct val="90000"/>
              </a:lnSpc>
            </a:pPr>
            <a:r>
              <a:rPr lang="en-US" sz="2000" b="1" smtClean="0"/>
              <a:t>Civil Rights Act of 1964</a:t>
            </a:r>
          </a:p>
          <a:p>
            <a:pPr marL="547688" lvl="1" indent="-273050" eaLnBrk="1" hangingPunct="1">
              <a:lnSpc>
                <a:spcPct val="90000"/>
              </a:lnSpc>
            </a:pPr>
            <a:r>
              <a:rPr lang="en-US" sz="2000" smtClean="0"/>
              <a:t>Passed by Congress</a:t>
            </a:r>
          </a:p>
          <a:p>
            <a:pPr marL="547688" lvl="1" indent="-273050" eaLnBrk="1" hangingPunct="1">
              <a:lnSpc>
                <a:spcPct val="90000"/>
              </a:lnSpc>
            </a:pPr>
            <a:r>
              <a:rPr lang="en-US" sz="2000" smtClean="0"/>
              <a:t>Prohibited discrimination in public facilities, employment, education, voter registration.</a:t>
            </a:r>
          </a:p>
          <a:p>
            <a:pPr marL="547688" lvl="1" indent="-273050" eaLnBrk="1" hangingPunct="1">
              <a:lnSpc>
                <a:spcPct val="90000"/>
              </a:lnSpc>
            </a:pPr>
            <a:r>
              <a:rPr lang="en-US" sz="2000" smtClean="0"/>
              <a:t>Banned discrimination by race, color, gender, religion, and national origin</a:t>
            </a:r>
          </a:p>
          <a:p>
            <a:pPr eaLnBrk="1" hangingPunct="1">
              <a:lnSpc>
                <a:spcPct val="90000"/>
              </a:lnSpc>
            </a:pPr>
            <a:r>
              <a:rPr lang="en-US" sz="2000" smtClean="0"/>
              <a:t>Amendment XXIV eliminated poll taxes</a:t>
            </a:r>
          </a:p>
        </p:txBody>
      </p:sp>
      <p:pic>
        <p:nvPicPr>
          <p:cNvPr id="99333" name="Picture 6" descr="Civil-Rights-Act"/>
          <p:cNvPicPr>
            <a:picLocks noChangeAspect="1" noChangeArrowheads="1"/>
          </p:cNvPicPr>
          <p:nvPr/>
        </p:nvPicPr>
        <p:blipFill>
          <a:blip r:embed="rId3" cstate="print"/>
          <a:srcRect/>
          <a:stretch>
            <a:fillRect/>
          </a:stretch>
        </p:blipFill>
        <p:spPr bwMode="auto">
          <a:xfrm>
            <a:off x="304800" y="2057400"/>
            <a:ext cx="3200400" cy="3733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bwMode="auto">
          <a:xfrm>
            <a:off x="152400" y="304800"/>
            <a:ext cx="8001000" cy="838200"/>
          </a:xfrm>
          <a:solidFill>
            <a:srgbClr val="FFFFFF"/>
          </a:solidFill>
          <a:ln>
            <a:solidFill>
              <a:srgbClr val="000000"/>
            </a:solidFill>
            <a:miter lim="800000"/>
            <a:headEnd/>
            <a:tailEnd/>
          </a:ln>
        </p:spPr>
        <p:txBody>
          <a:bodyPr wrap="square" lIns="91440" tIns="45720" rIns="91440" bIns="45720" numCol="1" compatLnSpc="1">
            <a:prstTxWarp prst="textNoShape">
              <a:avLst/>
            </a:prstTxWarp>
          </a:bodyPr>
          <a:lstStyle/>
          <a:p>
            <a:pPr eaLnBrk="1" fontAlgn="auto" hangingPunct="1">
              <a:spcAft>
                <a:spcPts val="0"/>
              </a:spcAft>
              <a:defRPr/>
            </a:pPr>
            <a:r>
              <a:rPr lang="en-US" smtClean="0"/>
              <a:t>The Civil Rights Struggle</a:t>
            </a:r>
          </a:p>
        </p:txBody>
      </p:sp>
      <p:sp>
        <p:nvSpPr>
          <p:cNvPr id="3" name="Content Placeholder 2"/>
          <p:cNvSpPr>
            <a:spLocks noGrp="1"/>
          </p:cNvSpPr>
          <p:nvPr>
            <p:ph idx="1"/>
          </p:nvPr>
        </p:nvSpPr>
        <p:spPr>
          <a:xfrm>
            <a:off x="457200" y="1600200"/>
            <a:ext cx="7696200" cy="4525963"/>
          </a:xfrm>
        </p:spPr>
        <p:txBody>
          <a:bodyPr/>
          <a:lstStyle/>
          <a:p>
            <a:pPr eaLnBrk="1" hangingPunct="1">
              <a:lnSpc>
                <a:spcPct val="90000"/>
              </a:lnSpc>
            </a:pPr>
            <a:r>
              <a:rPr lang="en-US" sz="1800" smtClean="0"/>
              <a:t>Many gains since the 1960s civil rights movement for all minorities</a:t>
            </a:r>
          </a:p>
          <a:p>
            <a:pPr eaLnBrk="1" hangingPunct="1">
              <a:lnSpc>
                <a:spcPct val="90000"/>
              </a:lnSpc>
            </a:pPr>
            <a:r>
              <a:rPr lang="en-US" sz="1800" smtClean="0"/>
              <a:t>1970s – affirmative action programs</a:t>
            </a:r>
          </a:p>
          <a:p>
            <a:pPr marL="547688" lvl="1" indent="-273050" eaLnBrk="1" hangingPunct="1">
              <a:lnSpc>
                <a:spcPct val="90000"/>
              </a:lnSpc>
            </a:pPr>
            <a:r>
              <a:rPr lang="en-US" sz="1800" smtClean="0"/>
              <a:t>Encouraged the hiring and promoting of minorities and women in fields that were traditionally closed to them.</a:t>
            </a:r>
          </a:p>
          <a:p>
            <a:pPr marL="547688" lvl="1" indent="-273050" eaLnBrk="1" hangingPunct="1">
              <a:lnSpc>
                <a:spcPct val="90000"/>
              </a:lnSpc>
            </a:pPr>
            <a:r>
              <a:rPr lang="en-US" sz="1800" smtClean="0"/>
              <a:t>Colleges also practiced this.</a:t>
            </a:r>
          </a:p>
          <a:p>
            <a:pPr eaLnBrk="1" hangingPunct="1">
              <a:lnSpc>
                <a:spcPct val="90000"/>
              </a:lnSpc>
            </a:pPr>
            <a:r>
              <a:rPr lang="en-US" sz="1800" smtClean="0"/>
              <a:t>Affirmative Action controversial from the beginning</a:t>
            </a:r>
          </a:p>
          <a:p>
            <a:pPr marL="547688" lvl="1" indent="-273050" eaLnBrk="1" hangingPunct="1">
              <a:lnSpc>
                <a:spcPct val="90000"/>
              </a:lnSpc>
            </a:pPr>
            <a:r>
              <a:rPr lang="en-US" sz="1800" smtClean="0"/>
              <a:t>Some saw it as reverse discrimination</a:t>
            </a:r>
          </a:p>
          <a:p>
            <a:pPr eaLnBrk="1" hangingPunct="1">
              <a:lnSpc>
                <a:spcPct val="90000"/>
              </a:lnSpc>
            </a:pPr>
            <a:r>
              <a:rPr lang="en-US" sz="1800" b="1" i="1" smtClean="0"/>
              <a:t>Gratz v. Bollinger</a:t>
            </a:r>
            <a:r>
              <a:rPr lang="en-US" sz="1800" smtClean="0"/>
              <a:t> (2003) – Supreme Court struck down a point-based system at the U of MI to give more points to minority applicants</a:t>
            </a:r>
          </a:p>
          <a:p>
            <a:pPr eaLnBrk="1" hangingPunct="1">
              <a:lnSpc>
                <a:spcPct val="90000"/>
              </a:lnSpc>
            </a:pPr>
            <a:r>
              <a:rPr lang="en-US" sz="1800" smtClean="0"/>
              <a:t>People still face workplace discrimination, racial profiling, hate crimes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bwMode="auto">
          <a:xfrm>
            <a:off x="457200" y="762000"/>
            <a:ext cx="8229600" cy="655638"/>
          </a:xfrm>
          <a:ln>
            <a:miter lim="800000"/>
            <a:headEnd/>
            <a:tailEnd/>
          </a:ln>
        </p:spPr>
        <p:txBody>
          <a:bodyPr wrap="square" lIns="91440" tIns="45720" rIns="91440" bIns="45720" numCol="1" anchor="t" compatLnSpc="1">
            <a:prstTxWarp prst="textNoShape">
              <a:avLst/>
            </a:prstTxWarp>
          </a:bodyPr>
          <a:lstStyle/>
          <a:p>
            <a:pPr eaLnBrk="1" fontAlgn="auto" hangingPunct="1">
              <a:spcAft>
                <a:spcPts val="0"/>
              </a:spcAft>
              <a:defRPr/>
            </a:pPr>
            <a:r>
              <a:rPr lang="en-US" sz="3600" smtClean="0"/>
              <a:t>First Amendment Freedoms</a:t>
            </a:r>
          </a:p>
        </p:txBody>
      </p:sp>
      <p:sp>
        <p:nvSpPr>
          <p:cNvPr id="73731" name="Rectangle 4"/>
          <p:cNvSpPr>
            <a:spLocks noGrp="1" noChangeArrowheads="1"/>
          </p:cNvSpPr>
          <p:nvPr>
            <p:ph sz="half" idx="1"/>
          </p:nvPr>
        </p:nvSpPr>
        <p:spPr>
          <a:xfrm>
            <a:off x="457200" y="1600200"/>
            <a:ext cx="2971800" cy="4525963"/>
          </a:xfrm>
        </p:spPr>
        <p:txBody>
          <a:bodyPr/>
          <a:lstStyle/>
          <a:p>
            <a:pPr eaLnBrk="1" hangingPunct="1"/>
            <a:endParaRPr lang="en-US" sz="2400" smtClean="0"/>
          </a:p>
        </p:txBody>
      </p:sp>
      <p:sp>
        <p:nvSpPr>
          <p:cNvPr id="73732" name="Rectangle 3"/>
          <p:cNvSpPr>
            <a:spLocks noGrp="1" noChangeArrowheads="1"/>
          </p:cNvSpPr>
          <p:nvPr>
            <p:ph type="body" sz="half" idx="2"/>
          </p:nvPr>
        </p:nvSpPr>
        <p:spPr>
          <a:xfrm>
            <a:off x="3505200" y="1600200"/>
            <a:ext cx="4648200" cy="5105400"/>
          </a:xfrm>
        </p:spPr>
        <p:txBody>
          <a:bodyPr/>
          <a:lstStyle/>
          <a:p>
            <a:pPr eaLnBrk="1" hangingPunct="1"/>
            <a:r>
              <a:rPr lang="en-US" sz="2400" smtClean="0"/>
              <a:t>Founders of US believed in protecting individual rights, providing for safety and well being of citizens</a:t>
            </a:r>
          </a:p>
          <a:p>
            <a:pPr eaLnBrk="1" hangingPunct="1"/>
            <a:r>
              <a:rPr lang="en-US" sz="2400" smtClean="0"/>
              <a:t>Bill of Rights places limits on powers of gov’t. </a:t>
            </a:r>
          </a:p>
          <a:p>
            <a:pPr eaLnBrk="1" hangingPunct="1"/>
            <a:r>
              <a:rPr lang="en-US" sz="2400" smtClean="0"/>
              <a:t>Protects civil liberties</a:t>
            </a:r>
          </a:p>
          <a:p>
            <a:pPr eaLnBrk="1" hangingPunct="1"/>
            <a:r>
              <a:rPr lang="en-US" sz="2400" smtClean="0"/>
              <a:t>Five basic freedoms protected in 1st Amendment: speech, religion, assembly, press and to petition the government</a:t>
            </a:r>
          </a:p>
        </p:txBody>
      </p:sp>
      <p:pic>
        <p:nvPicPr>
          <p:cNvPr id="73733" name="Picture 6" descr="FirstAmendment"/>
          <p:cNvPicPr>
            <a:picLocks noChangeAspect="1" noChangeArrowheads="1"/>
          </p:cNvPicPr>
          <p:nvPr/>
        </p:nvPicPr>
        <p:blipFill>
          <a:blip r:embed="rId3" cstate="print"/>
          <a:srcRect/>
          <a:stretch>
            <a:fillRect/>
          </a:stretch>
        </p:blipFill>
        <p:spPr bwMode="auto">
          <a:xfrm>
            <a:off x="228600" y="1600200"/>
            <a:ext cx="3048000" cy="4618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idx="4294967295"/>
          </p:nvPr>
        </p:nvSpPr>
        <p:spPr bwMode="auto">
          <a:xfrm>
            <a:off x="0" y="685800"/>
            <a:ext cx="8229600" cy="762000"/>
          </a:xfrm>
          <a:solidFill>
            <a:srgbClr val="FFFFFF"/>
          </a:solidFill>
          <a:ln>
            <a:solidFill>
              <a:srgbClr val="000000"/>
            </a:solidFill>
            <a:miter lim="800000"/>
            <a:headEnd/>
            <a:tailEnd/>
          </a:ln>
        </p:spPr>
        <p:txBody>
          <a:bodyPr/>
          <a:lstStyle/>
          <a:p>
            <a:pPr eaLnBrk="1" fontAlgn="auto" hangingPunct="1">
              <a:spcAft>
                <a:spcPts val="0"/>
              </a:spcAft>
              <a:defRPr/>
            </a:pPr>
            <a:r>
              <a:rPr lang="en-US" smtClean="0"/>
              <a:t>Questions</a:t>
            </a:r>
          </a:p>
        </p:txBody>
      </p:sp>
      <p:sp>
        <p:nvSpPr>
          <p:cNvPr id="101379" name="Content Placeholder 2"/>
          <p:cNvSpPr>
            <a:spLocks noGrp="1"/>
          </p:cNvSpPr>
          <p:nvPr>
            <p:ph sz="quarter" idx="4294967295"/>
          </p:nvPr>
        </p:nvSpPr>
        <p:spPr>
          <a:xfrm>
            <a:off x="457200" y="1527175"/>
            <a:ext cx="7620000" cy="4797425"/>
          </a:xfrm>
        </p:spPr>
        <p:txBody>
          <a:bodyPr/>
          <a:lstStyle/>
          <a:p>
            <a:pPr eaLnBrk="1" hangingPunct="1">
              <a:buFont typeface="Wingdings" pitchFamily="2" charset="2"/>
              <a:buNone/>
            </a:pPr>
            <a:r>
              <a:rPr lang="en-US" sz="2400" smtClean="0"/>
              <a:t>1 – List examples of discrimination that African Americans faced after the   Civil War.</a:t>
            </a:r>
          </a:p>
          <a:p>
            <a:pPr eaLnBrk="1" hangingPunct="1">
              <a:buFont typeface="Wingdings" pitchFamily="2" charset="2"/>
              <a:buNone/>
            </a:pPr>
            <a:r>
              <a:rPr lang="en-US" sz="2400" smtClean="0"/>
              <a:t>2 – What was the purpose of the Civil Rights Act of 1964?</a:t>
            </a:r>
          </a:p>
          <a:p>
            <a:pPr eaLnBrk="1" hangingPunct="1">
              <a:buFont typeface="Wingdings" pitchFamily="2" charset="2"/>
              <a:buNone/>
            </a:pPr>
            <a:r>
              <a:rPr lang="en-US" sz="2400" smtClean="0"/>
              <a:t>3 – Why was the Civil Rights Movement started?</a:t>
            </a:r>
          </a:p>
          <a:p>
            <a:pPr eaLnBrk="1" hangingPunct="1">
              <a:buFont typeface="Wingdings" pitchFamily="2" charset="2"/>
              <a:buNone/>
            </a:pPr>
            <a:r>
              <a:rPr lang="en-US" sz="2400" smtClean="0"/>
              <a:t>4 – After looking at the chart on page 114, which of the acts/cases do you think was most significant? Why?</a:t>
            </a:r>
          </a:p>
          <a:p>
            <a:pPr eaLnBrk="1" hangingPunct="1">
              <a:buFont typeface="Wingdings" pitchFamily="2" charset="2"/>
              <a:buNone/>
            </a:pPr>
            <a:r>
              <a:rPr lang="en-US" sz="2400" smtClean="0"/>
              <a:t>5 – How did MLK hope to change unfair laws?  (what were his tactics?)</a:t>
            </a:r>
          </a:p>
          <a:p>
            <a:pPr eaLnBrk="1" hangingPunct="1">
              <a:buFont typeface="Wingdings" pitchFamily="2" charset="2"/>
              <a:buNone/>
            </a:pPr>
            <a:r>
              <a:rPr lang="en-US" sz="2400" smtClean="0"/>
              <a:t>6 – On what was “Jim Crow” based?</a:t>
            </a:r>
          </a:p>
          <a:p>
            <a:pPr eaLnBrk="1" hangingPunct="1">
              <a:buFont typeface="Wingdings" pitchFamily="2" charset="2"/>
              <a:buNone/>
            </a:pPr>
            <a:r>
              <a:rPr lang="en-US" sz="2400" smtClean="0"/>
              <a:t>7 – Can you think of an area where civil rights is lacking today?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bwMode="auto">
          <a:xfrm>
            <a:off x="457200" y="762000"/>
            <a:ext cx="8229600" cy="655638"/>
          </a:xfrm>
          <a:ln>
            <a:miter lim="800000"/>
            <a:headEnd/>
            <a:tailEnd/>
          </a:ln>
        </p:spPr>
        <p:txBody>
          <a:bodyPr wrap="square" lIns="91440" tIns="45720" rIns="91440" bIns="45720" numCol="1" anchor="t" compatLnSpc="1">
            <a:prstTxWarp prst="textNoShape">
              <a:avLst/>
            </a:prstTxWarp>
          </a:bodyPr>
          <a:lstStyle/>
          <a:p>
            <a:pPr eaLnBrk="1" fontAlgn="auto" hangingPunct="1">
              <a:spcAft>
                <a:spcPts val="0"/>
              </a:spcAft>
              <a:defRPr/>
            </a:pPr>
            <a:r>
              <a:rPr lang="en-US" sz="3600" smtClean="0"/>
              <a:t>First Amendment Freedoms</a:t>
            </a:r>
          </a:p>
        </p:txBody>
      </p:sp>
      <p:sp>
        <p:nvSpPr>
          <p:cNvPr id="74755" name="Rectangle 3"/>
          <p:cNvSpPr>
            <a:spLocks noGrp="1" noChangeArrowheads="1"/>
          </p:cNvSpPr>
          <p:nvPr>
            <p:ph type="body" sz="half" idx="1"/>
          </p:nvPr>
        </p:nvSpPr>
        <p:spPr>
          <a:xfrm>
            <a:off x="152400" y="1600200"/>
            <a:ext cx="4343400" cy="4953000"/>
          </a:xfrm>
        </p:spPr>
        <p:txBody>
          <a:bodyPr>
            <a:normAutofit fontScale="92500" lnSpcReduction="20000"/>
          </a:bodyPr>
          <a:lstStyle/>
          <a:p>
            <a:pPr marL="609600" indent="-609600" eaLnBrk="1" hangingPunct="1">
              <a:lnSpc>
                <a:spcPct val="90000"/>
              </a:lnSpc>
              <a:buFont typeface="Wingdings" pitchFamily="2" charset="2"/>
              <a:buNone/>
              <a:defRPr/>
            </a:pPr>
            <a:r>
              <a:rPr lang="en-US" sz="2800" b="1" u="sng" dirty="0" smtClean="0"/>
              <a:t>Freedom of Religion</a:t>
            </a:r>
          </a:p>
          <a:p>
            <a:pPr marL="885825" indent="-457200" eaLnBrk="1" hangingPunct="1">
              <a:lnSpc>
                <a:spcPct val="90000"/>
              </a:lnSpc>
              <a:defRPr/>
            </a:pPr>
            <a:r>
              <a:rPr lang="en-US" sz="3000" dirty="0" smtClean="0"/>
              <a:t>The U.S. has freedom of religion, first colonists came to the U.S. from religious persecution</a:t>
            </a:r>
          </a:p>
          <a:p>
            <a:pPr marL="885825" indent="-457200" eaLnBrk="1" hangingPunct="1">
              <a:lnSpc>
                <a:spcPct val="90000"/>
              </a:lnSpc>
              <a:defRPr/>
            </a:pPr>
            <a:r>
              <a:rPr lang="en-US" sz="3000" dirty="0" smtClean="0"/>
              <a:t> Prohibits gov’t from establishing official religion in US</a:t>
            </a:r>
          </a:p>
          <a:p>
            <a:pPr marL="885825" indent="-457200" eaLnBrk="1" hangingPunct="1">
              <a:lnSpc>
                <a:spcPct val="90000"/>
              </a:lnSpc>
              <a:defRPr/>
            </a:pPr>
            <a:r>
              <a:rPr lang="en-US" sz="3000" dirty="0" smtClean="0"/>
              <a:t>Freedom of Religion allows Americans to practice any faith as they wish</a:t>
            </a:r>
          </a:p>
        </p:txBody>
      </p:sp>
      <p:sp>
        <p:nvSpPr>
          <p:cNvPr id="74756" name="Rectangle 5"/>
          <p:cNvSpPr>
            <a:spLocks noGrp="1" noChangeArrowheads="1"/>
          </p:cNvSpPr>
          <p:nvPr>
            <p:ph sz="half" idx="2"/>
          </p:nvPr>
        </p:nvSpPr>
        <p:spPr>
          <a:xfrm>
            <a:off x="5638800" y="1600200"/>
            <a:ext cx="2895600" cy="4525963"/>
          </a:xfrm>
          <a:solidFill>
            <a:schemeClr val="hlink"/>
          </a:solidFill>
        </p:spPr>
        <p:txBody>
          <a:bodyPr/>
          <a:lstStyle/>
          <a:p>
            <a:pPr eaLnBrk="1" hangingPunct="1"/>
            <a:endParaRPr lang="en-US" sz="2800" smtClean="0"/>
          </a:p>
        </p:txBody>
      </p:sp>
      <p:pic>
        <p:nvPicPr>
          <p:cNvPr id="74757" name="Picture 7" descr="ACLUthanks"/>
          <p:cNvPicPr>
            <a:picLocks noChangeAspect="1" noChangeArrowheads="1"/>
          </p:cNvPicPr>
          <p:nvPr/>
        </p:nvPicPr>
        <p:blipFill>
          <a:blip r:embed="rId3" cstate="print"/>
          <a:srcRect/>
          <a:stretch>
            <a:fillRect/>
          </a:stretch>
        </p:blipFill>
        <p:spPr bwMode="auto">
          <a:xfrm>
            <a:off x="4800600" y="2057400"/>
            <a:ext cx="4114800" cy="361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bwMode="auto">
          <a:xfrm>
            <a:off x="457200" y="762000"/>
            <a:ext cx="8229600" cy="655638"/>
          </a:xfrm>
          <a:ln>
            <a:miter lim="800000"/>
            <a:headEnd/>
            <a:tailEnd/>
          </a:ln>
        </p:spPr>
        <p:txBody>
          <a:bodyPr wrap="square" lIns="91440" tIns="45720" rIns="91440" bIns="45720" numCol="1" anchor="t" compatLnSpc="1">
            <a:prstTxWarp prst="textNoShape">
              <a:avLst/>
            </a:prstTxWarp>
          </a:bodyPr>
          <a:lstStyle/>
          <a:p>
            <a:pPr eaLnBrk="1" fontAlgn="auto" hangingPunct="1">
              <a:spcAft>
                <a:spcPts val="0"/>
              </a:spcAft>
              <a:defRPr/>
            </a:pPr>
            <a:r>
              <a:rPr lang="en-US" sz="3600" smtClean="0"/>
              <a:t>First Amendment Freedoms</a:t>
            </a:r>
          </a:p>
        </p:txBody>
      </p:sp>
      <p:sp>
        <p:nvSpPr>
          <p:cNvPr id="75779" name="Rectangle 4"/>
          <p:cNvSpPr>
            <a:spLocks noGrp="1" noChangeArrowheads="1"/>
          </p:cNvSpPr>
          <p:nvPr>
            <p:ph sz="half" idx="1"/>
          </p:nvPr>
        </p:nvSpPr>
        <p:spPr>
          <a:xfrm>
            <a:off x="457200" y="1600200"/>
            <a:ext cx="3048000" cy="4525963"/>
          </a:xfrm>
        </p:spPr>
        <p:txBody>
          <a:bodyPr/>
          <a:lstStyle/>
          <a:p>
            <a:pPr eaLnBrk="1" hangingPunct="1">
              <a:lnSpc>
                <a:spcPct val="90000"/>
              </a:lnSpc>
            </a:pPr>
            <a:endParaRPr lang="en-US" sz="2000" smtClean="0"/>
          </a:p>
        </p:txBody>
      </p:sp>
      <p:sp>
        <p:nvSpPr>
          <p:cNvPr id="75780" name="Rectangle 3"/>
          <p:cNvSpPr>
            <a:spLocks noGrp="1" noChangeArrowheads="1"/>
          </p:cNvSpPr>
          <p:nvPr>
            <p:ph type="body" sz="half" idx="2"/>
          </p:nvPr>
        </p:nvSpPr>
        <p:spPr>
          <a:xfrm>
            <a:off x="3733800" y="1600200"/>
            <a:ext cx="4419600" cy="4953000"/>
          </a:xfrm>
        </p:spPr>
        <p:txBody>
          <a:bodyPr/>
          <a:lstStyle/>
          <a:p>
            <a:pPr marL="609600" indent="-609600" eaLnBrk="1" hangingPunct="1">
              <a:lnSpc>
                <a:spcPct val="90000"/>
              </a:lnSpc>
              <a:buFont typeface="Wingdings" pitchFamily="2" charset="2"/>
              <a:buNone/>
            </a:pPr>
            <a:r>
              <a:rPr lang="en-US" sz="2000" b="1" u="sng" smtClean="0"/>
              <a:t>Freedom of Speech</a:t>
            </a:r>
          </a:p>
          <a:p>
            <a:pPr marL="609600" indent="-609600" eaLnBrk="1" hangingPunct="1">
              <a:lnSpc>
                <a:spcPct val="90000"/>
              </a:lnSpc>
            </a:pPr>
            <a:r>
              <a:rPr lang="en-US" sz="2000" smtClean="0"/>
              <a:t>First amendment guarantees that we can say whatever we want without gov’t persecution </a:t>
            </a:r>
          </a:p>
          <a:p>
            <a:pPr marL="609600" indent="-609600" eaLnBrk="1" hangingPunct="1">
              <a:lnSpc>
                <a:spcPct val="90000"/>
              </a:lnSpc>
            </a:pPr>
            <a:r>
              <a:rPr lang="en-US" sz="2000" smtClean="0"/>
              <a:t>Internet communication, art, music clothing interpreted by Supreme Court as speech</a:t>
            </a:r>
          </a:p>
          <a:p>
            <a:pPr marL="609600" indent="-609600" eaLnBrk="1" hangingPunct="1">
              <a:lnSpc>
                <a:spcPct val="90000"/>
              </a:lnSpc>
            </a:pPr>
            <a:r>
              <a:rPr lang="en-US" sz="2000" b="1" smtClean="0"/>
              <a:t>1969</a:t>
            </a:r>
            <a:r>
              <a:rPr lang="en-US" sz="2000" smtClean="0"/>
              <a:t>: Supreme Court declared armbands a form of speech </a:t>
            </a:r>
          </a:p>
          <a:p>
            <a:pPr marL="609600" indent="-609600" eaLnBrk="1" hangingPunct="1">
              <a:lnSpc>
                <a:spcPct val="90000"/>
              </a:lnSpc>
            </a:pPr>
            <a:r>
              <a:rPr lang="en-US" sz="2000" smtClean="0"/>
              <a:t>Allowed students to protest the Vietnam War by wearing black armbands (</a:t>
            </a:r>
            <a:r>
              <a:rPr lang="en-US" sz="2000" i="1" smtClean="0"/>
              <a:t>Tinker vs. Des Moines Independent Community School District, 1965)</a:t>
            </a:r>
          </a:p>
        </p:txBody>
      </p:sp>
      <p:pic>
        <p:nvPicPr>
          <p:cNvPr id="75781" name="Picture 6" descr="FreedomOfSpeech"/>
          <p:cNvPicPr>
            <a:picLocks noChangeAspect="1" noChangeArrowheads="1"/>
          </p:cNvPicPr>
          <p:nvPr/>
        </p:nvPicPr>
        <p:blipFill>
          <a:blip r:embed="rId3" cstate="print"/>
          <a:srcRect/>
          <a:stretch>
            <a:fillRect/>
          </a:stretch>
        </p:blipFill>
        <p:spPr bwMode="auto">
          <a:xfrm>
            <a:off x="381000" y="1447800"/>
            <a:ext cx="3200400"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bwMode="auto">
          <a:xfrm>
            <a:off x="457200" y="304800"/>
            <a:ext cx="8229600" cy="655638"/>
          </a:xfrm>
          <a:ln>
            <a:miter lim="800000"/>
            <a:headEnd/>
            <a:tailEnd/>
          </a:ln>
        </p:spPr>
        <p:txBody>
          <a:bodyPr wrap="square" lIns="91440" tIns="45720" rIns="91440" bIns="45720" numCol="1" anchor="t" compatLnSpc="1">
            <a:prstTxWarp prst="textNoShape">
              <a:avLst/>
            </a:prstTxWarp>
          </a:bodyPr>
          <a:lstStyle/>
          <a:p>
            <a:pPr eaLnBrk="1" fontAlgn="auto" hangingPunct="1">
              <a:spcAft>
                <a:spcPts val="0"/>
              </a:spcAft>
              <a:defRPr/>
            </a:pPr>
            <a:r>
              <a:rPr lang="en-US" sz="3600" dirty="0" smtClean="0"/>
              <a:t>First Amendment Freedoms</a:t>
            </a:r>
          </a:p>
        </p:txBody>
      </p:sp>
      <p:sp>
        <p:nvSpPr>
          <p:cNvPr id="76803" name="Rectangle 3"/>
          <p:cNvSpPr>
            <a:spLocks noGrp="1" noChangeArrowheads="1"/>
          </p:cNvSpPr>
          <p:nvPr>
            <p:ph type="body" sz="half" idx="1"/>
          </p:nvPr>
        </p:nvSpPr>
        <p:spPr>
          <a:xfrm>
            <a:off x="457200" y="1143000"/>
            <a:ext cx="4648200" cy="5486400"/>
          </a:xfrm>
        </p:spPr>
        <p:txBody>
          <a:bodyPr>
            <a:normAutofit lnSpcReduction="10000"/>
          </a:bodyPr>
          <a:lstStyle/>
          <a:p>
            <a:pPr marL="609600" indent="-609600" eaLnBrk="1" hangingPunct="1">
              <a:lnSpc>
                <a:spcPct val="90000"/>
              </a:lnSpc>
              <a:buFont typeface="Wingdings" pitchFamily="2" charset="2"/>
              <a:buNone/>
              <a:defRPr/>
            </a:pPr>
            <a:r>
              <a:rPr lang="en-US" sz="2800" b="1" u="sng" dirty="0" smtClean="0"/>
              <a:t>Freedom of the Press</a:t>
            </a:r>
            <a:endParaRPr lang="en-US" sz="2800" b="1" dirty="0" smtClean="0"/>
          </a:p>
          <a:p>
            <a:pPr marL="1133475" lvl="1" indent="-457200" eaLnBrk="1" hangingPunct="1">
              <a:lnSpc>
                <a:spcPct val="90000"/>
              </a:lnSpc>
              <a:defRPr/>
            </a:pPr>
            <a:r>
              <a:rPr lang="en-US" sz="2800" dirty="0" smtClean="0">
                <a:solidFill>
                  <a:schemeClr val="tx1"/>
                </a:solidFill>
              </a:rPr>
              <a:t>Freedom of the press allows books, newspapers, magazines, radio, TV,  and computer networks to print and broadcast anything without fear of censorship by the gov’t</a:t>
            </a:r>
          </a:p>
          <a:p>
            <a:pPr marL="1133475" lvl="1" indent="-457200" eaLnBrk="1" hangingPunct="1">
              <a:lnSpc>
                <a:spcPct val="90000"/>
              </a:lnSpc>
              <a:defRPr/>
            </a:pPr>
            <a:r>
              <a:rPr lang="en-US" sz="2800" dirty="0" smtClean="0">
                <a:solidFill>
                  <a:schemeClr val="tx1"/>
                </a:solidFill>
              </a:rPr>
              <a:t>This allows the U.S. to have a wide variety of beliefs and ideas</a:t>
            </a:r>
          </a:p>
        </p:txBody>
      </p:sp>
      <p:sp>
        <p:nvSpPr>
          <p:cNvPr id="76804" name="Rectangle 9"/>
          <p:cNvSpPr>
            <a:spLocks noGrp="1" noChangeArrowheads="1"/>
          </p:cNvSpPr>
          <p:nvPr>
            <p:ph sz="half" idx="2"/>
          </p:nvPr>
        </p:nvSpPr>
        <p:spPr>
          <a:xfrm>
            <a:off x="6248400" y="1600200"/>
            <a:ext cx="2438400" cy="4525963"/>
          </a:xfrm>
        </p:spPr>
        <p:txBody>
          <a:bodyPr/>
          <a:lstStyle/>
          <a:p>
            <a:pPr eaLnBrk="1" hangingPunct="1">
              <a:lnSpc>
                <a:spcPct val="90000"/>
              </a:lnSpc>
            </a:pPr>
            <a:endParaRPr lang="en-US" sz="2800" smtClean="0"/>
          </a:p>
        </p:txBody>
      </p:sp>
      <p:pic>
        <p:nvPicPr>
          <p:cNvPr id="76805" name="Picture 8" descr="freedom_of_the_press"/>
          <p:cNvPicPr>
            <a:picLocks noChangeAspect="1" noChangeArrowheads="1"/>
          </p:cNvPicPr>
          <p:nvPr/>
        </p:nvPicPr>
        <p:blipFill>
          <a:blip r:embed="rId3" cstate="print"/>
          <a:srcRect/>
          <a:stretch>
            <a:fillRect/>
          </a:stretch>
        </p:blipFill>
        <p:spPr bwMode="auto">
          <a:xfrm>
            <a:off x="5257800" y="1828800"/>
            <a:ext cx="3733800" cy="4386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bwMode="auto">
          <a:xfrm>
            <a:off x="457200" y="762000"/>
            <a:ext cx="8229600" cy="655638"/>
          </a:xfrm>
          <a:ln>
            <a:miter lim="800000"/>
            <a:headEnd/>
            <a:tailEnd/>
          </a:ln>
        </p:spPr>
        <p:txBody>
          <a:bodyPr wrap="square" lIns="91440" tIns="45720" rIns="91440" bIns="45720" numCol="1" anchor="t" compatLnSpc="1">
            <a:prstTxWarp prst="textNoShape">
              <a:avLst/>
            </a:prstTxWarp>
          </a:bodyPr>
          <a:lstStyle/>
          <a:p>
            <a:pPr eaLnBrk="1" fontAlgn="auto" hangingPunct="1">
              <a:spcAft>
                <a:spcPts val="0"/>
              </a:spcAft>
              <a:defRPr/>
            </a:pPr>
            <a:r>
              <a:rPr lang="en-US" sz="3600" smtClean="0"/>
              <a:t>First Amendment Freedoms</a:t>
            </a:r>
          </a:p>
        </p:txBody>
      </p:sp>
      <p:sp>
        <p:nvSpPr>
          <p:cNvPr id="77827" name="Rectangle 3"/>
          <p:cNvSpPr>
            <a:spLocks noGrp="1" noChangeArrowheads="1"/>
          </p:cNvSpPr>
          <p:nvPr>
            <p:ph idx="1"/>
          </p:nvPr>
        </p:nvSpPr>
        <p:spPr/>
        <p:txBody>
          <a:bodyPr/>
          <a:lstStyle/>
          <a:p>
            <a:pPr marL="990600" lvl="1" indent="-533400" eaLnBrk="1" hangingPunct="1">
              <a:buFont typeface="Wingdings" pitchFamily="2" charset="2"/>
              <a:buNone/>
            </a:pPr>
            <a:r>
              <a:rPr lang="en-US" sz="2800" b="1" u="sng" smtClean="0">
                <a:solidFill>
                  <a:schemeClr val="tx1"/>
                </a:solidFill>
              </a:rPr>
              <a:t>Freedom of Assembly</a:t>
            </a:r>
          </a:p>
          <a:p>
            <a:pPr marL="1371600" lvl="2" indent="-457200" eaLnBrk="1" hangingPunct="1"/>
            <a:r>
              <a:rPr lang="en-US" sz="2800" smtClean="0"/>
              <a:t>Right to gather in groups for any reason as long as the assemblies are peaceful</a:t>
            </a:r>
          </a:p>
          <a:p>
            <a:pPr marL="1371600" lvl="2" indent="-457200" eaLnBrk="1" hangingPunct="1"/>
            <a:r>
              <a:rPr lang="en-US" sz="2800" smtClean="0"/>
              <a:t>Right to form and join social clubs, political parties, labor unions, and other organizations</a:t>
            </a:r>
          </a:p>
          <a:p>
            <a:pPr marL="990600" lvl="1" indent="-533400" eaLnBrk="1" hangingPunct="1">
              <a:buFont typeface="Wingdings" pitchFamily="2" charset="2"/>
              <a:buNone/>
            </a:pPr>
            <a:r>
              <a:rPr lang="en-US" sz="2800" b="1" u="sng" smtClean="0">
                <a:solidFill>
                  <a:schemeClr val="tx1"/>
                </a:solidFill>
              </a:rPr>
              <a:t>Freedom to Petition</a:t>
            </a:r>
            <a:r>
              <a:rPr lang="en-US" sz="2800" smtClean="0">
                <a:solidFill>
                  <a:schemeClr val="tx1"/>
                </a:solidFill>
              </a:rPr>
              <a:t> </a:t>
            </a:r>
          </a:p>
          <a:p>
            <a:pPr marL="609600" indent="-609600" eaLnBrk="1" hangingPunct="1"/>
            <a:r>
              <a:rPr lang="en-US" sz="2800" smtClean="0"/>
              <a:t>Right to express your ideas to the government, do they always respond</a:t>
            </a:r>
            <a:r>
              <a:rPr lang="en-US" sz="2400" smtClean="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bwMode="auto">
          <a:xfrm>
            <a:off x="304800" y="304800"/>
            <a:ext cx="8229600" cy="655638"/>
          </a:xfrm>
          <a:ln>
            <a:miter lim="800000"/>
            <a:headEnd/>
            <a:tailEnd/>
          </a:ln>
        </p:spPr>
        <p:txBody>
          <a:bodyPr wrap="square" lIns="91440" tIns="45720" rIns="91440" bIns="45720" numCol="1" anchor="t" compatLnSpc="1">
            <a:prstTxWarp prst="textNoShape">
              <a:avLst/>
            </a:prstTxWarp>
          </a:bodyPr>
          <a:lstStyle/>
          <a:p>
            <a:pPr eaLnBrk="1" fontAlgn="auto" hangingPunct="1">
              <a:spcAft>
                <a:spcPts val="0"/>
              </a:spcAft>
              <a:defRPr/>
            </a:pPr>
            <a:r>
              <a:rPr lang="en-US" sz="2800" dirty="0" smtClean="0"/>
              <a:t>Limits to First Amendment Freedoms</a:t>
            </a:r>
          </a:p>
        </p:txBody>
      </p:sp>
      <p:sp>
        <p:nvSpPr>
          <p:cNvPr id="78851" name="Rectangle 3"/>
          <p:cNvSpPr>
            <a:spLocks noGrp="1" noChangeArrowheads="1"/>
          </p:cNvSpPr>
          <p:nvPr>
            <p:ph idx="1"/>
          </p:nvPr>
        </p:nvSpPr>
        <p:spPr>
          <a:xfrm>
            <a:off x="457200" y="1143000"/>
            <a:ext cx="7239000" cy="5486400"/>
          </a:xfrm>
        </p:spPr>
        <p:txBody>
          <a:bodyPr>
            <a:normAutofit lnSpcReduction="10000"/>
          </a:bodyPr>
          <a:lstStyle/>
          <a:p>
            <a:pPr marL="990600" lvl="1" indent="-533400" eaLnBrk="1" hangingPunct="1">
              <a:lnSpc>
                <a:spcPct val="80000"/>
              </a:lnSpc>
              <a:defRPr/>
            </a:pPr>
            <a:r>
              <a:rPr lang="en-US" sz="2400" u="sng" dirty="0" smtClean="0">
                <a:solidFill>
                  <a:schemeClr val="tx1"/>
                </a:solidFill>
              </a:rPr>
              <a:t>Security Comes First</a:t>
            </a:r>
          </a:p>
          <a:p>
            <a:pPr marL="1371600" lvl="2" indent="-457200" eaLnBrk="1" hangingPunct="1">
              <a:lnSpc>
                <a:spcPct val="80000"/>
              </a:lnSpc>
              <a:defRPr/>
            </a:pPr>
            <a:r>
              <a:rPr lang="en-US" sz="2400" dirty="0" smtClean="0"/>
              <a:t>Supreme Court has decided safety and security of Americans </a:t>
            </a:r>
            <a:r>
              <a:rPr lang="en-US" sz="2400" dirty="0" err="1" smtClean="0"/>
              <a:t>limitat</a:t>
            </a:r>
            <a:r>
              <a:rPr lang="en-US" sz="2400" dirty="0" smtClean="0"/>
              <a:t> First Amendment freedoms</a:t>
            </a:r>
          </a:p>
          <a:p>
            <a:pPr marL="1371600" lvl="2" indent="-457200" eaLnBrk="1" hangingPunct="1">
              <a:lnSpc>
                <a:spcPct val="80000"/>
              </a:lnSpc>
              <a:defRPr/>
            </a:pPr>
            <a:r>
              <a:rPr lang="en-US" sz="2400" dirty="0" smtClean="0"/>
              <a:t>You do not have freedom to provoke a riot or violent behavior, speak or write in a way that leads to criminal activities or overthrow government</a:t>
            </a:r>
          </a:p>
          <a:p>
            <a:pPr marL="1371600" lvl="2" indent="-457200" eaLnBrk="1" hangingPunct="1">
              <a:lnSpc>
                <a:spcPct val="80000"/>
              </a:lnSpc>
              <a:defRPr/>
            </a:pPr>
            <a:r>
              <a:rPr lang="en-US" sz="2400" dirty="0" smtClean="0"/>
              <a:t>Use civil liberties responsibly, they cannot interfere with the rights of others</a:t>
            </a:r>
          </a:p>
          <a:p>
            <a:pPr marL="1371600" lvl="2" indent="-457200" eaLnBrk="1" hangingPunct="1">
              <a:lnSpc>
                <a:spcPct val="80000"/>
              </a:lnSpc>
              <a:defRPr/>
            </a:pPr>
            <a:r>
              <a:rPr lang="en-US" sz="2400" dirty="0" smtClean="0"/>
              <a:t>You may criticize gov’t officials but you may not spread lies that harm that person’s reputation</a:t>
            </a:r>
          </a:p>
          <a:p>
            <a:pPr marL="1371600" lvl="2" indent="-457200" eaLnBrk="1" hangingPunct="1">
              <a:lnSpc>
                <a:spcPct val="80000"/>
              </a:lnSpc>
              <a:defRPr/>
            </a:pPr>
            <a:r>
              <a:rPr lang="en-US" sz="2400" b="1" dirty="0" smtClean="0"/>
              <a:t>Slander</a:t>
            </a:r>
            <a:r>
              <a:rPr lang="en-US" sz="2400" dirty="0" smtClean="0"/>
              <a:t> is </a:t>
            </a:r>
            <a:r>
              <a:rPr lang="en-US" sz="2400" i="1" dirty="0" smtClean="0"/>
              <a:t>spoken</a:t>
            </a:r>
            <a:r>
              <a:rPr lang="en-US" sz="2400" dirty="0" smtClean="0"/>
              <a:t> and </a:t>
            </a:r>
            <a:r>
              <a:rPr lang="en-US" sz="2400" b="1" dirty="0" smtClean="0"/>
              <a:t>libel</a:t>
            </a:r>
            <a:r>
              <a:rPr lang="en-US" sz="2400" dirty="0" smtClean="0"/>
              <a:t> is </a:t>
            </a:r>
            <a:r>
              <a:rPr lang="en-US" sz="2400" i="1" dirty="0" smtClean="0"/>
              <a:t>printed</a:t>
            </a:r>
          </a:p>
          <a:p>
            <a:pPr marL="1617663" lvl="3" indent="-457200" eaLnBrk="1" hangingPunct="1">
              <a:lnSpc>
                <a:spcPct val="80000"/>
              </a:lnSpc>
              <a:defRPr/>
            </a:pPr>
            <a:r>
              <a:rPr lang="en-US" sz="2400" dirty="0" smtClean="0">
                <a:solidFill>
                  <a:schemeClr val="tx1"/>
                </a:solidFill>
              </a:rPr>
              <a:t>The 1st Amendment </a:t>
            </a:r>
            <a:r>
              <a:rPr lang="en-US" sz="2400" b="1" dirty="0" smtClean="0">
                <a:solidFill>
                  <a:schemeClr val="tx1"/>
                </a:solidFill>
              </a:rPr>
              <a:t>never</a:t>
            </a:r>
            <a:r>
              <a:rPr lang="en-US" sz="2400" dirty="0" smtClean="0">
                <a:solidFill>
                  <a:schemeClr val="tx1"/>
                </a:solidFill>
              </a:rPr>
              <a:t> intended to allow Americans to do whatever they please, the nation and its communities come before the rights of the individual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bwMode="auto">
          <a:xfrm>
            <a:off x="304800" y="381000"/>
            <a:ext cx="8229600" cy="685800"/>
          </a:xfrm>
          <a:ln>
            <a:miter lim="800000"/>
            <a:headEnd/>
            <a:tailEnd/>
          </a:ln>
        </p:spPr>
        <p:txBody>
          <a:bodyPr wrap="square" lIns="91440" tIns="45720" rIns="91440" bIns="45720" numCol="1" anchor="t" compatLnSpc="1">
            <a:prstTxWarp prst="textNoShape">
              <a:avLst/>
            </a:prstTxWarp>
            <a:normAutofit fontScale="90000"/>
          </a:bodyPr>
          <a:lstStyle/>
          <a:p>
            <a:pPr eaLnBrk="1" fontAlgn="auto" hangingPunct="1">
              <a:spcAft>
                <a:spcPts val="0"/>
              </a:spcAft>
              <a:defRPr/>
            </a:pPr>
            <a:r>
              <a:rPr lang="en-US" sz="3200" dirty="0" smtClean="0"/>
              <a:t>Other Guarantees in the Bill of Rights</a:t>
            </a:r>
          </a:p>
        </p:txBody>
      </p:sp>
      <p:sp>
        <p:nvSpPr>
          <p:cNvPr id="79875" name="Rectangle 3"/>
          <p:cNvSpPr>
            <a:spLocks noGrp="1" noChangeArrowheads="1"/>
          </p:cNvSpPr>
          <p:nvPr>
            <p:ph type="body" sz="half" idx="1"/>
          </p:nvPr>
        </p:nvSpPr>
        <p:spPr>
          <a:xfrm>
            <a:off x="457200" y="1219200"/>
            <a:ext cx="7696200" cy="3124200"/>
          </a:xfrm>
        </p:spPr>
        <p:txBody>
          <a:bodyPr/>
          <a:lstStyle/>
          <a:p>
            <a:pPr eaLnBrk="1" hangingPunct="1">
              <a:lnSpc>
                <a:spcPct val="80000"/>
              </a:lnSpc>
              <a:buFont typeface="Wingdings" pitchFamily="2" charset="2"/>
              <a:buNone/>
            </a:pPr>
            <a:r>
              <a:rPr lang="en-US" sz="2400" b="1" smtClean="0"/>
              <a:t>Second Amendment</a:t>
            </a:r>
            <a:r>
              <a:rPr lang="en-US" sz="2400" smtClean="0"/>
              <a:t> </a:t>
            </a:r>
          </a:p>
          <a:p>
            <a:pPr eaLnBrk="1" hangingPunct="1">
              <a:lnSpc>
                <a:spcPct val="80000"/>
              </a:lnSpc>
            </a:pPr>
            <a:r>
              <a:rPr lang="en-US" sz="2400" smtClean="0"/>
              <a:t>Debate over what it means; </a:t>
            </a:r>
          </a:p>
          <a:p>
            <a:pPr eaLnBrk="1" hangingPunct="1">
              <a:lnSpc>
                <a:spcPct val="80000"/>
              </a:lnSpc>
            </a:pPr>
            <a:r>
              <a:rPr lang="en-US" sz="2400" smtClean="0"/>
              <a:t>Some argue its only for states to maintain “a well regulated militia” allowing the members  to carry arms</a:t>
            </a:r>
          </a:p>
          <a:p>
            <a:pPr eaLnBrk="1" hangingPunct="1">
              <a:lnSpc>
                <a:spcPct val="80000"/>
              </a:lnSpc>
            </a:pPr>
            <a:r>
              <a:rPr lang="en-US" sz="2400" smtClean="0"/>
              <a:t>Others say it guarantees the right for all citizens to “keep and bear arms” </a:t>
            </a:r>
            <a:r>
              <a:rPr lang="en-US" sz="2400" i="1" smtClean="0"/>
              <a:t>without </a:t>
            </a:r>
            <a:r>
              <a:rPr lang="en-US" sz="2400" smtClean="0"/>
              <a:t>gov’t interference</a:t>
            </a:r>
          </a:p>
          <a:p>
            <a:pPr eaLnBrk="1" hangingPunct="1">
              <a:lnSpc>
                <a:spcPct val="80000"/>
              </a:lnSpc>
            </a:pPr>
            <a:r>
              <a:rPr lang="en-US" sz="2400" smtClean="0"/>
              <a:t>Courts have ruled that the gov’t can pass laws to </a:t>
            </a:r>
            <a:r>
              <a:rPr lang="en-US" sz="2400" b="1" smtClean="0"/>
              <a:t>control </a:t>
            </a:r>
            <a:r>
              <a:rPr lang="en-US" sz="2400" i="1" smtClean="0"/>
              <a:t>but not</a:t>
            </a:r>
            <a:r>
              <a:rPr lang="en-US" sz="2400" smtClean="0"/>
              <a:t> </a:t>
            </a:r>
            <a:r>
              <a:rPr lang="en-US" sz="2400" b="1" smtClean="0"/>
              <a:t>prevent </a:t>
            </a:r>
            <a:r>
              <a:rPr lang="en-US" sz="2400" smtClean="0"/>
              <a:t>firearm possession </a:t>
            </a:r>
          </a:p>
          <a:p>
            <a:pPr eaLnBrk="1" hangingPunct="1">
              <a:lnSpc>
                <a:spcPct val="80000"/>
              </a:lnSpc>
            </a:pPr>
            <a:endParaRPr lang="en-US" sz="1800" smtClean="0"/>
          </a:p>
        </p:txBody>
      </p:sp>
      <p:sp>
        <p:nvSpPr>
          <p:cNvPr id="79876" name="Rectangle 4"/>
          <p:cNvSpPr>
            <a:spLocks noGrp="1" noChangeArrowheads="1"/>
          </p:cNvSpPr>
          <p:nvPr>
            <p:ph sz="half" idx="2"/>
          </p:nvPr>
        </p:nvSpPr>
        <p:spPr>
          <a:xfrm>
            <a:off x="1905000" y="4572000"/>
            <a:ext cx="5105400" cy="1295400"/>
          </a:xfrm>
        </p:spPr>
        <p:txBody>
          <a:bodyPr/>
          <a:lstStyle/>
          <a:p>
            <a:pPr eaLnBrk="1" hangingPunct="1"/>
            <a:endParaRPr lang="en-US" sz="2800" smtClean="0"/>
          </a:p>
        </p:txBody>
      </p:sp>
      <p:pic>
        <p:nvPicPr>
          <p:cNvPr id="79877" name="Picture 6" descr="LiberalSecondAmendment"/>
          <p:cNvPicPr>
            <a:picLocks noChangeAspect="1" noChangeArrowheads="1"/>
          </p:cNvPicPr>
          <p:nvPr/>
        </p:nvPicPr>
        <p:blipFill>
          <a:blip r:embed="rId3" cstate="print"/>
          <a:srcRect/>
          <a:stretch>
            <a:fillRect/>
          </a:stretch>
        </p:blipFill>
        <p:spPr bwMode="auto">
          <a:xfrm>
            <a:off x="1828800" y="4800600"/>
            <a:ext cx="52578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otalTime>0</TotalTime>
  <Words>1947</Words>
  <Application>Microsoft Office PowerPoint</Application>
  <PresentationFormat>On-screen Show (4:3)</PresentationFormat>
  <Paragraphs>199</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Opulent</vt:lpstr>
      <vt:lpstr>The Bill of Rights</vt:lpstr>
      <vt:lpstr>Slide 2</vt:lpstr>
      <vt:lpstr>First Amendment Freedoms</vt:lpstr>
      <vt:lpstr>First Amendment Freedoms</vt:lpstr>
      <vt:lpstr>First Amendment Freedoms</vt:lpstr>
      <vt:lpstr>First Amendment Freedoms</vt:lpstr>
      <vt:lpstr>First Amendment Freedoms</vt:lpstr>
      <vt:lpstr>Limits to First Amendment Freedoms</vt:lpstr>
      <vt:lpstr>Other Guarantees in the Bill of Rights</vt:lpstr>
      <vt:lpstr>Other Guarantees in the Bill of Rights</vt:lpstr>
      <vt:lpstr>Other Guarantees in the Bill of Rights</vt:lpstr>
      <vt:lpstr>Other Guarantees in the Bill of Rights</vt:lpstr>
      <vt:lpstr>Other Guarantees in the Bill of Rights</vt:lpstr>
      <vt:lpstr>Other Guarantees in the Bill of Rights</vt:lpstr>
      <vt:lpstr>Other Guarantees in the Bill of Rights</vt:lpstr>
      <vt:lpstr>Other Guarantees in the Bill of Rights</vt:lpstr>
      <vt:lpstr>Other Guarantees in the Bill of Rights</vt:lpstr>
      <vt:lpstr>Other Guarantees in the Bill of Rights</vt:lpstr>
      <vt:lpstr>Extending the Bill of Rights</vt:lpstr>
      <vt:lpstr>Extending the Bill of Rights</vt:lpstr>
      <vt:lpstr>Extending the Bill of Rights</vt:lpstr>
      <vt:lpstr>Extending the Bill of Rights</vt:lpstr>
      <vt:lpstr>Extending the Bill of Rights</vt:lpstr>
      <vt:lpstr>Extending the Bill of Rights</vt:lpstr>
      <vt:lpstr>The Civil Rights Struggle</vt:lpstr>
      <vt:lpstr>The Civil Rights Struggle</vt:lpstr>
      <vt:lpstr>The Civil Rights Struggle</vt:lpstr>
      <vt:lpstr>The Civil Rights Struggle</vt:lpstr>
      <vt:lpstr>The Civil Rights Struggle</vt:lpstr>
      <vt:lpstr>Questions</vt:lpstr>
    </vt:vector>
  </TitlesOfParts>
  <Company>Organization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Bill of Rights</dc:title>
  <dc:creator>dean</dc:creator>
  <cp:lastModifiedBy>dean</cp:lastModifiedBy>
  <cp:revision>1</cp:revision>
  <dcterms:created xsi:type="dcterms:W3CDTF">2011-09-09T19:25:46Z</dcterms:created>
  <dcterms:modified xsi:type="dcterms:W3CDTF">2011-09-09T19:26:15Z</dcterms:modified>
</cp:coreProperties>
</file>